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ags/tag16.xml" ContentType="application/vnd.openxmlformats-officedocument.presentationml.tags+xml"/>
  <Override PartName="/ppt/tags/tag18.xml" ContentType="application/vnd.openxmlformats-officedocument.presentationml.tags+xml"/>
  <Override PartName="/ppt/slideLayouts/slideLayout10.xml" ContentType="application/vnd.openxmlformats-officedocument.presentationml.slideLayout+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tags/tag7.xml" ContentType="application/vnd.openxmlformats-officedocument.presentationml.tags+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6" r:id="rId2"/>
    <p:sldId id="302" r:id="rId3"/>
    <p:sldId id="287" r:id="rId4"/>
    <p:sldId id="288" r:id="rId5"/>
    <p:sldId id="289" r:id="rId6"/>
    <p:sldId id="290" r:id="rId7"/>
    <p:sldId id="291" r:id="rId8"/>
    <p:sldId id="297" r:id="rId9"/>
    <p:sldId id="298" r:id="rId10"/>
    <p:sldId id="300" r:id="rId11"/>
    <p:sldId id="301" r:id="rId12"/>
    <p:sldId id="292" r:id="rId13"/>
    <p:sldId id="293" r:id="rId14"/>
    <p:sldId id="294" r:id="rId15"/>
    <p:sldId id="295" r:id="rId16"/>
    <p:sldId id="285"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412" autoAdjust="0"/>
    <p:restoredTop sz="94660"/>
  </p:normalViewPr>
  <p:slideViewPr>
    <p:cSldViewPr snapToGrid="0">
      <p:cViewPr>
        <p:scale>
          <a:sx n="75" d="100"/>
          <a:sy n="75" d="100"/>
        </p:scale>
        <p:origin x="-564"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6E15A-82A4-4D50-8A70-F65C980EFC7E}" type="datetimeFigureOut">
              <a:rPr lang="zh-CN" altLang="en-US" smtClean="0"/>
              <a:pPr/>
              <a:t>2017-09-16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4C650-E2FF-4589-994F-AC7C48E06342}" type="slidenum">
              <a:rPr lang="zh-CN" altLang="en-US" smtClean="0"/>
              <a:pPr/>
              <a:t>‹#›</a:t>
            </a:fld>
            <a:endParaRPr lang="zh-CN" altLang="en-US"/>
          </a:p>
        </p:txBody>
      </p:sp>
    </p:spTree>
    <p:extLst>
      <p:ext uri="{BB962C8B-B14F-4D97-AF65-F5344CB8AC3E}">
        <p14:creationId xmlns:p14="http://schemas.microsoft.com/office/powerpoint/2010/main" xmlns="" val="1941844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a:t>
            </a:fld>
            <a:endParaRPr lang="zh-CN" altLang="en-US"/>
          </a:p>
        </p:txBody>
      </p:sp>
    </p:spTree>
    <p:extLst>
      <p:ext uri="{BB962C8B-B14F-4D97-AF65-F5344CB8AC3E}">
        <p14:creationId xmlns:p14="http://schemas.microsoft.com/office/powerpoint/2010/main" xmlns="" val="181562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14</a:t>
            </a:fld>
            <a:endParaRPr lang="zh-CN" altLang="en-US"/>
          </a:p>
        </p:txBody>
      </p:sp>
    </p:spTree>
    <p:extLst>
      <p:ext uri="{BB962C8B-B14F-4D97-AF65-F5344CB8AC3E}">
        <p14:creationId xmlns:p14="http://schemas.microsoft.com/office/powerpoint/2010/main" xmlns="" val="3885547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15</a:t>
            </a:fld>
            <a:endParaRPr lang="zh-CN" altLang="en-US"/>
          </a:p>
        </p:txBody>
      </p:sp>
    </p:spTree>
    <p:extLst>
      <p:ext uri="{BB962C8B-B14F-4D97-AF65-F5344CB8AC3E}">
        <p14:creationId xmlns:p14="http://schemas.microsoft.com/office/powerpoint/2010/main" xmlns="" val="203966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16</a:t>
            </a:fld>
            <a:endParaRPr lang="zh-CN" altLang="en-US"/>
          </a:p>
        </p:txBody>
      </p:sp>
    </p:spTree>
    <p:extLst>
      <p:ext uri="{BB962C8B-B14F-4D97-AF65-F5344CB8AC3E}">
        <p14:creationId xmlns:p14="http://schemas.microsoft.com/office/powerpoint/2010/main" xmlns="" val="386056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2</a:t>
            </a:fld>
            <a:endParaRPr lang="zh-CN" altLang="en-US"/>
          </a:p>
        </p:txBody>
      </p:sp>
    </p:spTree>
    <p:extLst>
      <p:ext uri="{BB962C8B-B14F-4D97-AF65-F5344CB8AC3E}">
        <p14:creationId xmlns:p14="http://schemas.microsoft.com/office/powerpoint/2010/main" xmlns="" val="1044267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3</a:t>
            </a:fld>
            <a:endParaRPr lang="zh-CN" altLang="en-US"/>
          </a:p>
        </p:txBody>
      </p:sp>
    </p:spTree>
    <p:extLst>
      <p:ext uri="{BB962C8B-B14F-4D97-AF65-F5344CB8AC3E}">
        <p14:creationId xmlns:p14="http://schemas.microsoft.com/office/powerpoint/2010/main" xmlns="" val="3769444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8</a:t>
            </a:fld>
            <a:endParaRPr lang="zh-CN" altLang="en-US"/>
          </a:p>
        </p:txBody>
      </p:sp>
    </p:spTree>
    <p:extLst>
      <p:ext uri="{BB962C8B-B14F-4D97-AF65-F5344CB8AC3E}">
        <p14:creationId xmlns:p14="http://schemas.microsoft.com/office/powerpoint/2010/main" xmlns="" val="640247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9</a:t>
            </a:fld>
            <a:endParaRPr lang="zh-CN" altLang="en-US"/>
          </a:p>
        </p:txBody>
      </p:sp>
    </p:spTree>
    <p:extLst>
      <p:ext uri="{BB962C8B-B14F-4D97-AF65-F5344CB8AC3E}">
        <p14:creationId xmlns:p14="http://schemas.microsoft.com/office/powerpoint/2010/main" xmlns="" val="1217367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10</a:t>
            </a:fld>
            <a:endParaRPr lang="zh-CN" altLang="en-US"/>
          </a:p>
        </p:txBody>
      </p:sp>
    </p:spTree>
    <p:extLst>
      <p:ext uri="{BB962C8B-B14F-4D97-AF65-F5344CB8AC3E}">
        <p14:creationId xmlns:p14="http://schemas.microsoft.com/office/powerpoint/2010/main" xmlns="" val="109645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11</a:t>
            </a:fld>
            <a:endParaRPr lang="zh-CN" altLang="en-US"/>
          </a:p>
        </p:txBody>
      </p:sp>
    </p:spTree>
    <p:extLst>
      <p:ext uri="{BB962C8B-B14F-4D97-AF65-F5344CB8AC3E}">
        <p14:creationId xmlns:p14="http://schemas.microsoft.com/office/powerpoint/2010/main" xmlns="" val="577134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12</a:t>
            </a:fld>
            <a:endParaRPr lang="zh-CN" altLang="en-US"/>
          </a:p>
        </p:txBody>
      </p:sp>
    </p:spTree>
    <p:extLst>
      <p:ext uri="{BB962C8B-B14F-4D97-AF65-F5344CB8AC3E}">
        <p14:creationId xmlns:p14="http://schemas.microsoft.com/office/powerpoint/2010/main" xmlns="" val="3885547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pPr/>
              <a:t>13</a:t>
            </a:fld>
            <a:endParaRPr lang="zh-CN" altLang="en-US"/>
          </a:p>
        </p:txBody>
      </p:sp>
    </p:spTree>
    <p:extLst>
      <p:ext uri="{BB962C8B-B14F-4D97-AF65-F5344CB8AC3E}">
        <p14:creationId xmlns:p14="http://schemas.microsoft.com/office/powerpoint/2010/main" xmlns="" val="2039662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6212194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87637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4062355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27921572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7769343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BEBA8EAE-BF5A-486C-A8C5-ECC9F3942E4B}">
                <a14:imgProps xmlns:a14="http://schemas.microsoft.com/office/drawing/2010/main" xmlns="">
                  <a14:imgLayer r:embed="rId3">
                    <a14:imgEffect>
                      <a14:artisticBlur/>
                    </a14:imgEffect>
                  </a14:imgLayer>
                </a14:imgProps>
              </a:ext>
              <a:ext uri="{28A0092B-C50C-407E-A947-70E740481C1C}">
                <a14:useLocalDpi xmlns:a14="http://schemas.microsoft.com/office/drawing/2010/main" xmlns="" val="0"/>
              </a:ext>
            </a:extLst>
          </a:blip>
          <a:stretch>
            <a:fillRect/>
          </a:stretch>
        </p:blipFill>
        <p:spPr>
          <a:xfrm>
            <a:off x="0" y="0"/>
            <a:ext cx="12214627" cy="6858000"/>
          </a:xfrm>
          <a:prstGeom prst="rect">
            <a:avLst/>
          </a:prstGeom>
        </p:spPr>
      </p:pic>
    </p:spTree>
    <p:extLst>
      <p:ext uri="{BB962C8B-B14F-4D97-AF65-F5344CB8AC3E}">
        <p14:creationId xmlns:p14="http://schemas.microsoft.com/office/powerpoint/2010/main" xmlns="" val="1345765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BEBA8EAE-BF5A-486C-A8C5-ECC9F3942E4B}">
                <a14:imgProps xmlns:a14="http://schemas.microsoft.com/office/drawing/2010/main" xmlns="">
                  <a14:imgLayer r:embed="rId3">
                    <a14:imgEffect>
                      <a14:artisticBlur/>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1231259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6127224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7552544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1974820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399067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15600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6C5334A-0B5D-4A36-8DC5-6CFB63E3C26D}" type="datetimeFigureOut">
              <a:rPr lang="zh-CN" altLang="en-US" smtClean="0"/>
              <a:pPr/>
              <a:t>2017-09-16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3912180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5334A-0B5D-4A36-8DC5-6CFB63E3C26D}" type="datetimeFigureOut">
              <a:rPr lang="zh-CN" altLang="en-US" smtClean="0"/>
              <a:pPr/>
              <a:t>2017-09-16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9C10B-AE6D-4BE1-9807-F7BDFE87CA3F}" type="slidenum">
              <a:rPr lang="zh-CN" altLang="en-US" smtClean="0"/>
              <a:pPr/>
              <a:t>‹#›</a:t>
            </a:fld>
            <a:endParaRPr lang="zh-CN" altLang="en-US"/>
          </a:p>
        </p:txBody>
      </p:sp>
    </p:spTree>
    <p:extLst>
      <p:ext uri="{BB962C8B-B14F-4D97-AF65-F5344CB8AC3E}">
        <p14:creationId xmlns:p14="http://schemas.microsoft.com/office/powerpoint/2010/main" xmlns="" val="781143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1.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notesSlide" Target="../notesSlides/notesSlide6.xml"/><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2.png"/><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notesSlide" Target="../notesSlides/notesSlide10.xml"/><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A_矩形 62"/>
          <p:cNvSpPr/>
          <p:nvPr>
            <p:custDataLst>
              <p:tags r:id="rId1"/>
            </p:custDataLst>
          </p:nvPr>
        </p:nvSpPr>
        <p:spPr>
          <a:xfrm>
            <a:off x="12192530" y="-297"/>
            <a:ext cx="10160881" cy="6858594"/>
          </a:xfrm>
          <a:prstGeom prst="rect">
            <a:avLst/>
          </a:prstGeom>
          <a:noFill/>
          <a:ln w="12700" cap="flat" cmpd="sng" algn="ctr">
            <a:noFill/>
            <a:prstDash val="solid"/>
            <a:miter lim="800000"/>
          </a:ln>
          <a:effectLst/>
          <a:scene3d>
            <a:camera prst="perspectiveFront" fov="2700000">
              <a:rot lat="0" lon="19800000" rev="0"/>
            </a:camera>
            <a:lightRig rig="threePt" dir="t"/>
          </a:scene3d>
          <a:sp3d z="-1759916"/>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PA_直接连接符 73"/>
          <p:cNvCxnSpPr/>
          <p:nvPr>
            <p:custDataLst>
              <p:tags r:id="rId2"/>
            </p:custDataLst>
          </p:nvPr>
        </p:nvCxnSpPr>
        <p:spPr>
          <a:xfrm>
            <a:off x="2115399" y="3439633"/>
            <a:ext cx="8120568" cy="17524"/>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75" name="PA_文本框 74"/>
          <p:cNvSpPr txBox="1"/>
          <p:nvPr>
            <p:custDataLst>
              <p:tags r:id="rId3"/>
            </p:custDataLst>
          </p:nvPr>
        </p:nvSpPr>
        <p:spPr>
          <a:xfrm>
            <a:off x="2058640" y="1729646"/>
            <a:ext cx="8500563" cy="769441"/>
          </a:xfrm>
          <a:prstGeom prst="rect">
            <a:avLst/>
          </a:prstGeom>
          <a:noFill/>
        </p:spPr>
        <p:txBody>
          <a:bodyPr wrap="square" rtlCol="0">
            <a:spAutoFit/>
          </a:bodyPr>
          <a:lstStyle/>
          <a:p>
            <a:r>
              <a:rPr lang="en-US" altLang="zh-CN" sz="4400" b="1" dirty="0" smtClean="0">
                <a:latin typeface="方正姚体" panose="02010601030101010101" pitchFamily="2" charset="-122"/>
                <a:ea typeface="方正姚体" panose="02010601030101010101" pitchFamily="2" charset="-122"/>
              </a:rPr>
              <a:t>2017</a:t>
            </a:r>
            <a:r>
              <a:rPr lang="zh-CN" altLang="en-US" sz="4400" b="1" dirty="0" smtClean="0">
                <a:latin typeface="方正姚体" panose="02010601030101010101" pitchFamily="2" charset="-122"/>
                <a:ea typeface="方正姚体" panose="02010601030101010101" pitchFamily="2" charset="-122"/>
              </a:rPr>
              <a:t>级清华大学工程管理硕士</a:t>
            </a:r>
            <a:endParaRPr lang="zh-CN" altLang="en-US" sz="4400" b="1" dirty="0">
              <a:latin typeface="方正姚体" panose="02010601030101010101" pitchFamily="2" charset="-122"/>
              <a:ea typeface="方正姚体" panose="02010601030101010101" pitchFamily="2" charset="-122"/>
            </a:endParaRPr>
          </a:p>
        </p:txBody>
      </p:sp>
      <p:sp>
        <p:nvSpPr>
          <p:cNvPr id="4" name="PA_文本框 3"/>
          <p:cNvSpPr txBox="1"/>
          <p:nvPr>
            <p:custDataLst>
              <p:tags r:id="rId4"/>
            </p:custDataLst>
          </p:nvPr>
        </p:nvSpPr>
        <p:spPr>
          <a:xfrm>
            <a:off x="4400205" y="3886200"/>
            <a:ext cx="2829621" cy="369332"/>
          </a:xfrm>
          <a:prstGeom prst="rect">
            <a:avLst/>
          </a:prstGeom>
          <a:noFill/>
        </p:spPr>
        <p:txBody>
          <a:bodyPr wrap="none" rtlCol="0">
            <a:spAutoFit/>
          </a:bodyPr>
          <a:lstStyle/>
          <a:p>
            <a:r>
              <a:rPr lang="zh-CN" altLang="en-US" dirty="0" smtClean="0">
                <a:solidFill>
                  <a:schemeClr val="bg1"/>
                </a:solidFill>
              </a:rPr>
              <a:t>入学导引课程</a:t>
            </a:r>
            <a:r>
              <a:rPr lang="en-US" altLang="zh-CN" dirty="0" smtClean="0">
                <a:solidFill>
                  <a:schemeClr val="bg1"/>
                </a:solidFill>
              </a:rPr>
              <a:t>XLP</a:t>
            </a:r>
            <a:r>
              <a:rPr lang="zh-CN" altLang="en-US" dirty="0" smtClean="0">
                <a:solidFill>
                  <a:schemeClr val="bg1"/>
                </a:solidFill>
              </a:rPr>
              <a:t>学生手册</a:t>
            </a:r>
            <a:endParaRPr lang="zh-CN" altLang="en-US" dirty="0">
              <a:solidFill>
                <a:schemeClr val="bg1"/>
              </a:solidFill>
            </a:endParaRPr>
          </a:p>
        </p:txBody>
      </p:sp>
      <p:cxnSp>
        <p:nvCxnSpPr>
          <p:cNvPr id="6" name="PA_ElbowConnector 5"/>
          <p:cNvCxnSpPr/>
          <p:nvPr>
            <p:custDataLst>
              <p:tags r:id="rId5"/>
            </p:custDataLst>
          </p:nvPr>
        </p:nvCxnSpPr>
        <p:spPr>
          <a:xfrm flipV="1">
            <a:off x="1107043" y="1505801"/>
            <a:ext cx="1104016" cy="471055"/>
          </a:xfrm>
          <a:prstGeom prst="bentConnector3">
            <a:avLst>
              <a:gd name="adj1" fmla="val -197"/>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PA_ElbowConnector 11"/>
          <p:cNvCxnSpPr/>
          <p:nvPr>
            <p:custDataLst>
              <p:tags r:id="rId6"/>
            </p:custDataLst>
          </p:nvPr>
        </p:nvCxnSpPr>
        <p:spPr>
          <a:xfrm>
            <a:off x="10014762" y="1482436"/>
            <a:ext cx="1088884" cy="494420"/>
          </a:xfrm>
          <a:prstGeom prst="bentConnector3">
            <a:avLst>
              <a:gd name="adj1" fmla="val 100894"/>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PA_ElbowConnector 36"/>
          <p:cNvCxnSpPr/>
          <p:nvPr>
            <p:custDataLst>
              <p:tags r:id="rId7"/>
            </p:custDataLst>
          </p:nvPr>
        </p:nvCxnSpPr>
        <p:spPr>
          <a:xfrm>
            <a:off x="1092963" y="5592697"/>
            <a:ext cx="1168031" cy="517605"/>
          </a:xfrm>
          <a:prstGeom prst="bentConnector3">
            <a:avLst>
              <a:gd name="adj1" fmla="val -1004"/>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PA_ElbowConnector 40"/>
          <p:cNvCxnSpPr/>
          <p:nvPr>
            <p:custDataLst>
              <p:tags r:id="rId8"/>
            </p:custDataLst>
          </p:nvPr>
        </p:nvCxnSpPr>
        <p:spPr>
          <a:xfrm flipV="1">
            <a:off x="9892146" y="5480359"/>
            <a:ext cx="1211500" cy="629943"/>
          </a:xfrm>
          <a:prstGeom prst="bentConnector3">
            <a:avLst>
              <a:gd name="adj1" fmla="val 99174"/>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17009837"/>
      </p:ext>
    </p:extLst>
  </p:cSld>
  <p:clrMapOvr>
    <a:masterClrMapping/>
  </p:clrMapOvr>
  <mc:AlternateContent xmlns:mc="http://schemas.openxmlformats.org/markup-compatibility/2006">
    <mc:Choice xmlns:p14="http://schemas.microsoft.com/office/powerpoint/2010/main" xmlns="" Requires="p14">
      <p:transition p14:dur="0" advTm="6973"/>
    </mc:Choice>
    <mc:Fallback>
      <p:transition advTm="6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anim calcmode="lin" valueType="num">
                                      <p:cBhvr>
                                        <p:cTn id="24" dur="500" fill="hold"/>
                                        <p:tgtEl>
                                          <p:spTgt spid="37"/>
                                        </p:tgtEl>
                                        <p:attrNameLst>
                                          <p:attrName>ppt_x</p:attrName>
                                        </p:attrNameLst>
                                      </p:cBhvr>
                                      <p:tavLst>
                                        <p:tav tm="0">
                                          <p:val>
                                            <p:fltVal val="0.5"/>
                                          </p:val>
                                        </p:tav>
                                        <p:tav tm="100000">
                                          <p:val>
                                            <p:strVal val="#ppt_x"/>
                                          </p:val>
                                        </p:tav>
                                      </p:tavLst>
                                    </p:anim>
                                    <p:anim calcmode="lin" valueType="num">
                                      <p:cBhvr>
                                        <p:cTn id="25" dur="500" fill="hold"/>
                                        <p:tgtEl>
                                          <p:spTgt spid="37"/>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p:cTn id="28" dur="500" fill="hold"/>
                                        <p:tgtEl>
                                          <p:spTgt spid="41"/>
                                        </p:tgtEl>
                                        <p:attrNameLst>
                                          <p:attrName>ppt_w</p:attrName>
                                        </p:attrNameLst>
                                      </p:cBhvr>
                                      <p:tavLst>
                                        <p:tav tm="0">
                                          <p:val>
                                            <p:fltVal val="0"/>
                                          </p:val>
                                        </p:tav>
                                        <p:tav tm="100000">
                                          <p:val>
                                            <p:strVal val="#ppt_w"/>
                                          </p:val>
                                        </p:tav>
                                      </p:tavLst>
                                    </p:anim>
                                    <p:anim calcmode="lin" valueType="num">
                                      <p:cBhvr>
                                        <p:cTn id="29" dur="500" fill="hold"/>
                                        <p:tgtEl>
                                          <p:spTgt spid="41"/>
                                        </p:tgtEl>
                                        <p:attrNameLst>
                                          <p:attrName>ppt_h</p:attrName>
                                        </p:attrNameLst>
                                      </p:cBhvr>
                                      <p:tavLst>
                                        <p:tav tm="0">
                                          <p:val>
                                            <p:fltVal val="0"/>
                                          </p:val>
                                        </p:tav>
                                        <p:tav tm="100000">
                                          <p:val>
                                            <p:strVal val="#ppt_h"/>
                                          </p:val>
                                        </p:tav>
                                      </p:tavLst>
                                    </p:anim>
                                    <p:animEffect transition="in" filter="fade">
                                      <p:cBhvr>
                                        <p:cTn id="30" dur="500"/>
                                        <p:tgtEl>
                                          <p:spTgt spid="41"/>
                                        </p:tgtEl>
                                      </p:cBhvr>
                                    </p:animEffect>
                                    <p:anim calcmode="lin" valueType="num">
                                      <p:cBhvr>
                                        <p:cTn id="31" dur="500" fill="hold"/>
                                        <p:tgtEl>
                                          <p:spTgt spid="41"/>
                                        </p:tgtEl>
                                        <p:attrNameLst>
                                          <p:attrName>ppt_x</p:attrName>
                                        </p:attrNameLst>
                                      </p:cBhvr>
                                      <p:tavLst>
                                        <p:tav tm="0">
                                          <p:val>
                                            <p:fltVal val="0.5"/>
                                          </p:val>
                                        </p:tav>
                                        <p:tav tm="100000">
                                          <p:val>
                                            <p:strVal val="#ppt_x"/>
                                          </p:val>
                                        </p:tav>
                                      </p:tavLst>
                                    </p:anim>
                                    <p:anim calcmode="lin" valueType="num">
                                      <p:cBhvr>
                                        <p:cTn id="32" dur="500" fill="hold"/>
                                        <p:tgtEl>
                                          <p:spTgt spid="41"/>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41" presetClass="entr" presetSubtype="0" fill="hold" grpId="0" nodeType="afterEffect">
                                  <p:stCondLst>
                                    <p:cond delay="0"/>
                                  </p:stCondLst>
                                  <p:iterate type="lt">
                                    <p:tmPct val="5000"/>
                                  </p:iterate>
                                  <p:childTnLst>
                                    <p:set>
                                      <p:cBhvr>
                                        <p:cTn id="35" dur="1" fill="hold">
                                          <p:stCondLst>
                                            <p:cond delay="0"/>
                                          </p:stCondLst>
                                        </p:cTn>
                                        <p:tgtEl>
                                          <p:spTgt spid="75"/>
                                        </p:tgtEl>
                                        <p:attrNameLst>
                                          <p:attrName>style.visibility</p:attrName>
                                        </p:attrNameLst>
                                      </p:cBhvr>
                                      <p:to>
                                        <p:strVal val="visible"/>
                                      </p:to>
                                    </p:set>
                                    <p:anim calcmode="lin" valueType="num">
                                      <p:cBhvr>
                                        <p:cTn id="36"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75"/>
                                        </p:tgtEl>
                                        <p:attrNameLst>
                                          <p:attrName>ppt_y</p:attrName>
                                        </p:attrNameLst>
                                      </p:cBhvr>
                                      <p:tavLst>
                                        <p:tav tm="0">
                                          <p:val>
                                            <p:strVal val="#ppt_y"/>
                                          </p:val>
                                        </p:tav>
                                        <p:tav tm="100000">
                                          <p:val>
                                            <p:strVal val="#ppt_y"/>
                                          </p:val>
                                        </p:tav>
                                      </p:tavLst>
                                    </p:anim>
                                    <p:anim calcmode="lin" valueType="num">
                                      <p:cBhvr>
                                        <p:cTn id="38"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75"/>
                                        </p:tgtEl>
                                      </p:cBhvr>
                                    </p:animEffect>
                                  </p:childTnLst>
                                </p:cTn>
                              </p:par>
                            </p:childTnLst>
                          </p:cTn>
                        </p:par>
                        <p:par>
                          <p:cTn id="41" fill="hold">
                            <p:stCondLst>
                              <p:cond delay="1350"/>
                            </p:stCondLst>
                            <p:childTnLst>
                              <p:par>
                                <p:cTn id="42" presetID="41" presetClass="entr" presetSubtype="0" fill="hold" grpId="0" nodeType="afterEffect">
                                  <p:stCondLst>
                                    <p:cond delay="0"/>
                                  </p:stCondLst>
                                  <p:iterate type="lt">
                                    <p:tmPct val="6000"/>
                                  </p:iterate>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4"/>
                                        </p:tgtEl>
                                        <p:attrNameLst>
                                          <p:attrName>ppt_y</p:attrName>
                                        </p:attrNameLst>
                                      </p:cBhvr>
                                      <p:tavLst>
                                        <p:tav tm="0">
                                          <p:val>
                                            <p:strVal val="#ppt_y"/>
                                          </p:val>
                                        </p:tav>
                                        <p:tav tm="100000">
                                          <p:val>
                                            <p:strVal val="#ppt_y"/>
                                          </p:val>
                                        </p:tav>
                                      </p:tavLst>
                                    </p:anim>
                                    <p:anim calcmode="lin" valueType="num">
                                      <p:cBhvr>
                                        <p:cTn id="4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4"/>
                                        </p:tgtEl>
                                      </p:cBhvr>
                                    </p:animEffect>
                                  </p:childTnLst>
                                </p:cTn>
                              </p:par>
                              <p:par>
                                <p:cTn id="49" presetID="22" presetClass="entr" presetSubtype="8"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left)">
                                      <p:cBhvr>
                                        <p:cTn id="5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4" grpId="0"/>
    </p:bldLst>
  </p:timing>
  <p:extLst mod="1">
    <p:ext uri="{E180D4A7-C9FB-4DFB-919C-405C955672EB}">
      <p14:showEvtLst xmlns:p14="http://schemas.microsoft.com/office/powerpoint/2010/main" xmlns="">
        <p14:playEvt time="0" objId="9"/>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051207" y="2670627"/>
            <a:ext cx="1727212" cy="1752927"/>
            <a:chOff x="1280133" y="1276560"/>
            <a:chExt cx="1884136" cy="1859379"/>
          </a:xfrm>
        </p:grpSpPr>
        <p:sp>
          <p:nvSpPr>
            <p:cNvPr id="13" name="椭圆 1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TextBox 30"/>
            <p:cNvSpPr txBox="1"/>
            <p:nvPr/>
          </p:nvSpPr>
          <p:spPr>
            <a:xfrm>
              <a:off x="1609168" y="1949101"/>
              <a:ext cx="1555101" cy="382919"/>
            </a:xfrm>
            <a:prstGeom prst="rect">
              <a:avLst/>
            </a:prstGeom>
          </p:spPr>
          <p:txBody>
            <a:bodyPr wrap="square">
              <a:spAutoFit/>
            </a:bodyPr>
            <a:lstStyle>
              <a:defPPr>
                <a:defRPr lang="zh-CN"/>
              </a:defPPr>
              <a:lvl1pPr>
                <a:lnSpc>
                  <a:spcPct val="120000"/>
                </a:lnSpc>
                <a:defRPr sz="1200" b="1">
                  <a:latin typeface="微軟正黑體" panose="020B0604030504040204" pitchFamily="34" charset="-120"/>
                  <a:ea typeface="微軟正黑體" panose="020B0604030504040204" pitchFamily="34" charset="-120"/>
                  <a:cs typeface="Lantinghei SC Extralight" charset="-122"/>
                </a:defRPr>
              </a:lvl1pPr>
            </a:lstStyle>
            <a:p>
              <a:r>
                <a:rPr lang="zh-CN" altLang="en-US" sz="1600" dirty="0" smtClean="0"/>
                <a:t>团队协同</a:t>
              </a:r>
              <a:endParaRPr lang="zh-CN" altLang="en-US" sz="1600" dirty="0"/>
            </a:p>
          </p:txBody>
        </p:sp>
        <p:sp>
          <p:nvSpPr>
            <p:cNvPr id="15" name="等腰三角形 1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46" name="组合 45"/>
          <p:cNvGrpSpPr/>
          <p:nvPr/>
        </p:nvGrpSpPr>
        <p:grpSpPr>
          <a:xfrm>
            <a:off x="7799832" y="2656017"/>
            <a:ext cx="1584080" cy="1752927"/>
            <a:chOff x="1280133" y="1276560"/>
            <a:chExt cx="1728000" cy="1859379"/>
          </a:xfrm>
        </p:grpSpPr>
        <p:sp>
          <p:nvSpPr>
            <p:cNvPr id="47" name="椭圆 46"/>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9" name="等腰三角形 48"/>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52" name="组合 51"/>
          <p:cNvGrpSpPr/>
          <p:nvPr/>
        </p:nvGrpSpPr>
        <p:grpSpPr>
          <a:xfrm>
            <a:off x="9494605" y="2670627"/>
            <a:ext cx="1584080" cy="1752927"/>
            <a:chOff x="1280133" y="1276560"/>
            <a:chExt cx="1728000" cy="1859379"/>
          </a:xfrm>
        </p:grpSpPr>
        <p:sp>
          <p:nvSpPr>
            <p:cNvPr id="53" name="椭圆 5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5" name="等腰三角形 5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
        <p:nvSpPr>
          <p:cNvPr id="61" name="流程图: 联系 60"/>
          <p:cNvSpPr/>
          <p:nvPr/>
        </p:nvSpPr>
        <p:spPr>
          <a:xfrm>
            <a:off x="8906293"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联系 61"/>
          <p:cNvSpPr/>
          <p:nvPr/>
        </p:nvSpPr>
        <p:spPr>
          <a:xfrm>
            <a:off x="9094556"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联系 62"/>
          <p:cNvSpPr/>
          <p:nvPr/>
        </p:nvSpPr>
        <p:spPr>
          <a:xfrm>
            <a:off x="9282819"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17"/>
          <p:cNvSpPr/>
          <p:nvPr>
            <p:custDataLst>
              <p:tags r:id="rId1"/>
            </p:custDataLst>
          </p:nvPr>
        </p:nvSpPr>
        <p:spPr>
          <a:xfrm>
            <a:off x="8361760" y="1388352"/>
            <a:ext cx="1902590" cy="304805"/>
          </a:xfrm>
          <a:custGeom>
            <a:avLst/>
            <a:gdLst>
              <a:gd name="connsiteX0" fmla="*/ 280554 w 1475508"/>
              <a:gd name="connsiteY0" fmla="*/ 0 h 218917"/>
              <a:gd name="connsiteX1" fmla="*/ 1194954 w 1475508"/>
              <a:gd name="connsiteY1" fmla="*/ 0 h 218917"/>
              <a:gd name="connsiteX2" fmla="*/ 1194954 w 1475508"/>
              <a:gd name="connsiteY2" fmla="*/ 708 h 218917"/>
              <a:gd name="connsiteX3" fmla="*/ 1439139 w 1475508"/>
              <a:gd name="connsiteY3" fmla="*/ 708 h 218917"/>
              <a:gd name="connsiteX4" fmla="*/ 1475508 w 1475508"/>
              <a:gd name="connsiteY4" fmla="*/ 37077 h 218917"/>
              <a:gd name="connsiteX5" fmla="*/ 1475508 w 1475508"/>
              <a:gd name="connsiteY5" fmla="*/ 182548 h 218917"/>
              <a:gd name="connsiteX6" fmla="*/ 1439139 w 1475508"/>
              <a:gd name="connsiteY6" fmla="*/ 218917 h 218917"/>
              <a:gd name="connsiteX7" fmla="*/ 1194954 w 1475508"/>
              <a:gd name="connsiteY7" fmla="*/ 218917 h 218917"/>
              <a:gd name="connsiteX8" fmla="*/ 1158586 w 1475508"/>
              <a:gd name="connsiteY8" fmla="*/ 218917 h 218917"/>
              <a:gd name="connsiteX9" fmla="*/ 316922 w 1475508"/>
              <a:gd name="connsiteY9" fmla="*/ 218917 h 218917"/>
              <a:gd name="connsiteX10" fmla="*/ 280554 w 1475508"/>
              <a:gd name="connsiteY10" fmla="*/ 218917 h 218917"/>
              <a:gd name="connsiteX11" fmla="*/ 36369 w 1475508"/>
              <a:gd name="connsiteY11" fmla="*/ 218917 h 218917"/>
              <a:gd name="connsiteX12" fmla="*/ 0 w 1475508"/>
              <a:gd name="connsiteY12" fmla="*/ 182548 h 218917"/>
              <a:gd name="connsiteX13" fmla="*/ 0 w 1475508"/>
              <a:gd name="connsiteY13" fmla="*/ 37077 h 218917"/>
              <a:gd name="connsiteX14" fmla="*/ 36369 w 1475508"/>
              <a:gd name="connsiteY14" fmla="*/ 708 h 218917"/>
              <a:gd name="connsiteX15" fmla="*/ 280554 w 1475508"/>
              <a:gd name="connsiteY15" fmla="*/ 708 h 2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5508" h="218917">
                <a:moveTo>
                  <a:pt x="280554" y="0"/>
                </a:moveTo>
                <a:lnTo>
                  <a:pt x="1194954" y="0"/>
                </a:lnTo>
                <a:lnTo>
                  <a:pt x="1194954" y="708"/>
                </a:lnTo>
                <a:lnTo>
                  <a:pt x="1439139" y="708"/>
                </a:lnTo>
                <a:cubicBezTo>
                  <a:pt x="1459225" y="708"/>
                  <a:pt x="1475508" y="16991"/>
                  <a:pt x="1475508" y="37077"/>
                </a:cubicBezTo>
                <a:lnTo>
                  <a:pt x="1475508" y="182548"/>
                </a:lnTo>
                <a:cubicBezTo>
                  <a:pt x="1475508" y="202634"/>
                  <a:pt x="1459225" y="218917"/>
                  <a:pt x="1439139" y="218917"/>
                </a:cubicBezTo>
                <a:lnTo>
                  <a:pt x="1194954" y="218917"/>
                </a:lnTo>
                <a:lnTo>
                  <a:pt x="1158586" y="218917"/>
                </a:lnTo>
                <a:lnTo>
                  <a:pt x="316922" y="218917"/>
                </a:lnTo>
                <a:lnTo>
                  <a:pt x="280554" y="218917"/>
                </a:lnTo>
                <a:lnTo>
                  <a:pt x="36369" y="218917"/>
                </a:lnTo>
                <a:cubicBezTo>
                  <a:pt x="16283" y="218917"/>
                  <a:pt x="0" y="202634"/>
                  <a:pt x="0" y="182548"/>
                </a:cubicBezTo>
                <a:lnTo>
                  <a:pt x="0" y="37077"/>
                </a:lnTo>
                <a:cubicBezTo>
                  <a:pt x="0" y="16991"/>
                  <a:pt x="16283" y="708"/>
                  <a:pt x="36369" y="708"/>
                </a:cubicBezTo>
                <a:lnTo>
                  <a:pt x="280554" y="7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_文本框 18"/>
          <p:cNvSpPr txBox="1"/>
          <p:nvPr>
            <p:custDataLst>
              <p:tags r:id="rId2"/>
            </p:custDataLst>
          </p:nvPr>
        </p:nvSpPr>
        <p:spPr>
          <a:xfrm>
            <a:off x="8983147" y="1950219"/>
            <a:ext cx="530915" cy="369332"/>
          </a:xfrm>
          <a:prstGeom prst="rect">
            <a:avLst/>
          </a:prstGeom>
          <a:noFill/>
        </p:spPr>
        <p:txBody>
          <a:bodyPr wrap="none" rtlCol="0">
            <a:spAutoFit/>
          </a:bodyPr>
          <a:lstStyle/>
          <a:p>
            <a:r>
              <a:rPr lang="en-US" altLang="zh-CN" dirty="0" smtClean="0">
                <a:latin typeface="GulimChe" panose="020B0609000101010101" pitchFamily="49" charset="-127"/>
                <a:ea typeface="GulimChe" panose="020B0609000101010101" pitchFamily="49" charset="-127"/>
              </a:rPr>
              <a:t>50%</a:t>
            </a:r>
            <a:endParaRPr lang="zh-CN" altLang="en-US" dirty="0">
              <a:latin typeface="GulimChe" panose="020B0609000101010101" pitchFamily="49" charset="-127"/>
              <a:ea typeface="GulimChe" panose="020B0609000101010101" pitchFamily="49" charset="-127"/>
            </a:endParaRPr>
          </a:p>
        </p:txBody>
      </p:sp>
      <p:sp>
        <p:nvSpPr>
          <p:cNvPr id="30" name="PA_文本框 2"/>
          <p:cNvSpPr txBox="1"/>
          <p:nvPr>
            <p:custDataLst>
              <p:tags r:id="rId3"/>
            </p:custDataLst>
          </p:nvPr>
        </p:nvSpPr>
        <p:spPr>
          <a:xfrm>
            <a:off x="8823506" y="893931"/>
            <a:ext cx="992579" cy="369332"/>
          </a:xfrm>
          <a:prstGeom prst="rect">
            <a:avLst/>
          </a:prstGeom>
          <a:noFill/>
        </p:spPr>
        <p:txBody>
          <a:bodyPr wrap="none" rtlCol="0">
            <a:spAutoFit/>
          </a:bodyPr>
          <a:lstStyle/>
          <a:p>
            <a:r>
              <a:rPr lang="en-US" altLang="zh-CN" dirty="0" smtClean="0">
                <a:latin typeface="GulimChe" panose="020B0609000101010101" pitchFamily="49" charset="-127"/>
                <a:ea typeface="GulimChe" panose="020B0609000101010101" pitchFamily="49" charset="-127"/>
              </a:rPr>
              <a:t>Loading</a:t>
            </a:r>
            <a:endParaRPr lang="zh-CN" altLang="en-US" dirty="0">
              <a:latin typeface="GulimChe" panose="020B0609000101010101" pitchFamily="49" charset="-127"/>
              <a:ea typeface="GulimChe" panose="020B0609000101010101" pitchFamily="49" charset="-127"/>
            </a:endParaRPr>
          </a:p>
        </p:txBody>
      </p:sp>
      <p:sp>
        <p:nvSpPr>
          <p:cNvPr id="7" name="Rectangle 6"/>
          <p:cNvSpPr/>
          <p:nvPr/>
        </p:nvSpPr>
        <p:spPr>
          <a:xfrm>
            <a:off x="8361760" y="1388352"/>
            <a:ext cx="921059" cy="30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03840" y="186045"/>
            <a:ext cx="1866217" cy="707886"/>
          </a:xfrm>
          <a:prstGeom prst="rect">
            <a:avLst/>
          </a:prstGeom>
        </p:spPr>
        <p:txBody>
          <a:bodyPr wrap="none">
            <a:spAutoFit/>
          </a:bodyPr>
          <a:lstStyle/>
          <a:p>
            <a:r>
              <a:rPr lang="en-US" altLang="zh-CN" sz="4000" dirty="0">
                <a:solidFill>
                  <a:schemeClr val="bg1"/>
                </a:solidFill>
                <a:latin typeface="Calibri Light" panose="020F0302020204030204" pitchFamily="34" charset="0"/>
              </a:rPr>
              <a:t> </a:t>
            </a:r>
            <a:r>
              <a:rPr lang="zh-CN" altLang="en-US" sz="4000" dirty="0">
                <a:solidFill>
                  <a:schemeClr val="bg1"/>
                </a:solidFill>
                <a:latin typeface="Calibri Light" panose="020F0302020204030204" pitchFamily="34" charset="0"/>
              </a:rPr>
              <a:t>第二天</a:t>
            </a:r>
            <a:endParaRPr lang="en-US" sz="4000" dirty="0">
              <a:solidFill>
                <a:schemeClr val="bg1"/>
              </a:solidFill>
              <a:latin typeface="Calibri Light" panose="020F0302020204030204" pitchFamily="34" charset="0"/>
            </a:endParaRPr>
          </a:p>
        </p:txBody>
      </p:sp>
      <p:sp>
        <p:nvSpPr>
          <p:cNvPr id="11" name="Rectangle 10"/>
          <p:cNvSpPr/>
          <p:nvPr/>
        </p:nvSpPr>
        <p:spPr>
          <a:xfrm>
            <a:off x="8049182" y="3307387"/>
            <a:ext cx="1451258" cy="360996"/>
          </a:xfrm>
          <a:prstGeom prst="rect">
            <a:avLst/>
          </a:prstGeom>
        </p:spPr>
        <p:txBody>
          <a:bodyPr wrap="square">
            <a:spAutoFit/>
          </a:bodyPr>
          <a:lstStyle/>
          <a:p>
            <a:pPr>
              <a:lnSpc>
                <a:spcPct val="120000"/>
              </a:lnSpc>
            </a:pPr>
            <a:r>
              <a:rPr lang="zh-CN" altLang="en-US" sz="1600" b="1" dirty="0" smtClean="0">
                <a:latin typeface="微軟正黑體" panose="020B0604030504040204" pitchFamily="34" charset="-120"/>
                <a:ea typeface="微軟正黑體" panose="020B0604030504040204" pitchFamily="34" charset="-120"/>
                <a:cs typeface="Lantinghei SC Extralight" charset="-122"/>
              </a:rPr>
              <a:t>参考文献</a:t>
            </a:r>
            <a:endParaRPr lang="en-US" altLang="zh-CN" sz="1600" b="1" dirty="0">
              <a:latin typeface="微軟正黑體" panose="020B0604030504040204" pitchFamily="34" charset="-120"/>
              <a:ea typeface="微軟正黑體" panose="020B0604030504040204" pitchFamily="34" charset="-120"/>
              <a:cs typeface="Lantinghei SC Extralight" charset="-122"/>
            </a:endParaRPr>
          </a:p>
        </p:txBody>
      </p:sp>
      <p:sp>
        <p:nvSpPr>
          <p:cNvPr id="16" name="Rectangle 15"/>
          <p:cNvSpPr/>
          <p:nvPr/>
        </p:nvSpPr>
        <p:spPr>
          <a:xfrm>
            <a:off x="9878208" y="3262849"/>
            <a:ext cx="1382927" cy="360996"/>
          </a:xfrm>
          <a:prstGeom prst="rect">
            <a:avLst/>
          </a:prstGeom>
        </p:spPr>
        <p:txBody>
          <a:bodyPr wrap="square">
            <a:spAutoFit/>
          </a:bodyPr>
          <a:lstStyle/>
          <a:p>
            <a:pPr>
              <a:lnSpc>
                <a:spcPct val="120000"/>
              </a:lnSpc>
            </a:pPr>
            <a:r>
              <a:rPr lang="zh-CN" altLang="en-US" sz="1600" b="1" dirty="0" smtClean="0">
                <a:latin typeface="微軟正黑體" panose="020B0604030504040204" pitchFamily="34" charset="-120"/>
                <a:ea typeface="微軟正黑體" panose="020B0604030504040204" pitchFamily="34" charset="-120"/>
                <a:cs typeface="Lantinghei SC Extralight" charset="-122"/>
              </a:rPr>
              <a:t>范畴论</a:t>
            </a:r>
            <a:endParaRPr lang="en-US" altLang="zh-CN" sz="1600" b="1" dirty="0">
              <a:latin typeface="微軟正黑體" panose="020B0604030504040204" pitchFamily="34" charset="-120"/>
              <a:ea typeface="微軟正黑體" panose="020B0604030504040204" pitchFamily="34" charset="-120"/>
              <a:cs typeface="Lantinghei SC Extralight" charset="-122"/>
            </a:endParaRPr>
          </a:p>
        </p:txBody>
      </p:sp>
      <p:pic>
        <p:nvPicPr>
          <p:cNvPr id="4098"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84464" y="1839583"/>
            <a:ext cx="4876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98906172"/>
      </p:ext>
    </p:extLst>
  </p:cSld>
  <p:clrMapOvr>
    <a:masterClrMapping/>
  </p:clrMapOvr>
  <p:transition spd="slow" advTm="49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10" presetClass="entr" presetSubtype="0" repeatCount="indefinite"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750"/>
                                        <p:tgtEl>
                                          <p:spTgt spid="61"/>
                                        </p:tgtEl>
                                      </p:cBhvr>
                                    </p:animEffect>
                                  </p:childTnLst>
                                </p:cTn>
                              </p:par>
                              <p:par>
                                <p:cTn id="19" presetID="10" presetClass="entr" presetSubtype="0" repeatCount="indefinite" fill="hold" grpId="0" nodeType="withEffect">
                                  <p:stCondLst>
                                    <p:cond delay="25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750"/>
                                        <p:tgtEl>
                                          <p:spTgt spid="62"/>
                                        </p:tgtEl>
                                      </p:cBhvr>
                                    </p:animEffect>
                                  </p:childTnLst>
                                </p:cTn>
                              </p:par>
                              <p:par>
                                <p:cTn id="22" presetID="10" presetClass="entr" presetSubtype="0" repeatCount="indefinite" fill="hold" grpId="0" nodeType="withEffect">
                                  <p:stCondLst>
                                    <p:cond delay="50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750"/>
                                        <p:tgtEl>
                                          <p:spTgt spid="63"/>
                                        </p:tgtEl>
                                      </p:cBhvr>
                                    </p:animEffect>
                                  </p:childTnLst>
                                </p:cTn>
                              </p:par>
                              <p:par>
                                <p:cTn id="25" presetID="47"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1000"/>
                                        <p:tgtEl>
                                          <p:spTgt spid="52"/>
                                        </p:tgtEl>
                                      </p:cBhvr>
                                    </p:animEffect>
                                    <p:anim calcmode="lin" valueType="num">
                                      <p:cBhvr>
                                        <p:cTn id="38" dur="1000" fill="hold"/>
                                        <p:tgtEl>
                                          <p:spTgt spid="52"/>
                                        </p:tgtEl>
                                        <p:attrNameLst>
                                          <p:attrName>ppt_x</p:attrName>
                                        </p:attrNameLst>
                                      </p:cBhvr>
                                      <p:tavLst>
                                        <p:tav tm="0">
                                          <p:val>
                                            <p:strVal val="#ppt_x"/>
                                          </p:val>
                                        </p:tav>
                                        <p:tav tm="100000">
                                          <p:val>
                                            <p:strVal val="#ppt_x"/>
                                          </p:val>
                                        </p:tav>
                                      </p:tavLst>
                                    </p:anim>
                                    <p:anim calcmode="lin" valueType="num">
                                      <p:cBhvr>
                                        <p:cTn id="39" dur="1000" fill="hold"/>
                                        <p:tgtEl>
                                          <p:spTgt spid="52"/>
                                        </p:tgtEl>
                                        <p:attrNameLst>
                                          <p:attrName>ppt_y</p:attrName>
                                        </p:attrNameLst>
                                      </p:cBhvr>
                                      <p:tavLst>
                                        <p:tav tm="0">
                                          <p:val>
                                            <p:strVal val="#ppt_y-.1"/>
                                          </p:val>
                                        </p:tav>
                                        <p:tav tm="100000">
                                          <p:val>
                                            <p:strVal val="#ppt_y"/>
                                          </p:val>
                                        </p:tav>
                                      </p:tavLst>
                                    </p:anim>
                                  </p:childTnLst>
                                </p:cTn>
                              </p:par>
                              <p:par>
                                <p:cTn id="40" presetID="2" presetClass="exit" presetSubtype="8" fill="hold" nodeType="withEffect">
                                  <p:stCondLst>
                                    <p:cond delay="1250"/>
                                  </p:stCondLst>
                                  <p:childTnLst>
                                    <p:anim calcmode="lin" valueType="num">
                                      <p:cBhvr additive="base">
                                        <p:cTn id="41" dur="500"/>
                                        <p:tgtEl>
                                          <p:spTgt spid="12"/>
                                        </p:tgtEl>
                                        <p:attrNameLst>
                                          <p:attrName>ppt_x</p:attrName>
                                        </p:attrNameLst>
                                      </p:cBhvr>
                                      <p:tavLst>
                                        <p:tav tm="0">
                                          <p:val>
                                            <p:strVal val="ppt_x"/>
                                          </p:val>
                                        </p:tav>
                                        <p:tav tm="100000">
                                          <p:val>
                                            <p:strVal val="0-ppt_w/2"/>
                                          </p:val>
                                        </p:tav>
                                      </p:tavLst>
                                    </p:anim>
                                    <p:anim calcmode="lin" valueType="num">
                                      <p:cBhvr additive="base">
                                        <p:cTn id="42" dur="500"/>
                                        <p:tgtEl>
                                          <p:spTgt spid="12"/>
                                        </p:tgtEl>
                                        <p:attrNameLst>
                                          <p:attrName>ppt_y</p:attrName>
                                        </p:attrNameLst>
                                      </p:cBhvr>
                                      <p:tavLst>
                                        <p:tav tm="0">
                                          <p:val>
                                            <p:strVal val="ppt_y"/>
                                          </p:val>
                                        </p:tav>
                                        <p:tav tm="100000">
                                          <p:val>
                                            <p:strVal val="ppt_y"/>
                                          </p:val>
                                        </p:tav>
                                      </p:tavLst>
                                    </p:anim>
                                    <p:set>
                                      <p:cBhvr>
                                        <p:cTn id="43" dur="1" fill="hold">
                                          <p:stCondLst>
                                            <p:cond delay="499"/>
                                          </p:stCondLst>
                                        </p:cTn>
                                        <p:tgtEl>
                                          <p:spTgt spid="12"/>
                                        </p:tgtEl>
                                        <p:attrNameLst>
                                          <p:attrName>style.visibility</p:attrName>
                                        </p:attrNameLst>
                                      </p:cBhvr>
                                      <p:to>
                                        <p:strVal val="hidden"/>
                                      </p:to>
                                    </p:set>
                                  </p:childTnLst>
                                </p:cTn>
                              </p:par>
                              <p:par>
                                <p:cTn id="44" presetID="2" presetClass="exit" presetSubtype="8" fill="hold" nodeType="withEffect">
                                  <p:stCondLst>
                                    <p:cond delay="1250"/>
                                  </p:stCondLst>
                                  <p:childTnLst>
                                    <p:anim calcmode="lin" valueType="num">
                                      <p:cBhvr additive="base">
                                        <p:cTn id="45" dur="500"/>
                                        <p:tgtEl>
                                          <p:spTgt spid="46"/>
                                        </p:tgtEl>
                                        <p:attrNameLst>
                                          <p:attrName>ppt_x</p:attrName>
                                        </p:attrNameLst>
                                      </p:cBhvr>
                                      <p:tavLst>
                                        <p:tav tm="0">
                                          <p:val>
                                            <p:strVal val="ppt_x"/>
                                          </p:val>
                                        </p:tav>
                                        <p:tav tm="100000">
                                          <p:val>
                                            <p:strVal val="0-ppt_w/2"/>
                                          </p:val>
                                        </p:tav>
                                      </p:tavLst>
                                    </p:anim>
                                    <p:anim calcmode="lin" valueType="num">
                                      <p:cBhvr additive="base">
                                        <p:cTn id="46" dur="500"/>
                                        <p:tgtEl>
                                          <p:spTgt spid="46"/>
                                        </p:tgtEl>
                                        <p:attrNameLst>
                                          <p:attrName>ppt_y</p:attrName>
                                        </p:attrNameLst>
                                      </p:cBhvr>
                                      <p:tavLst>
                                        <p:tav tm="0">
                                          <p:val>
                                            <p:strVal val="ppt_y"/>
                                          </p:val>
                                        </p:tav>
                                        <p:tav tm="100000">
                                          <p:val>
                                            <p:strVal val="ppt_y"/>
                                          </p:val>
                                        </p:tav>
                                      </p:tavLst>
                                    </p:anim>
                                    <p:set>
                                      <p:cBhvr>
                                        <p:cTn id="47" dur="1" fill="hold">
                                          <p:stCondLst>
                                            <p:cond delay="499"/>
                                          </p:stCondLst>
                                        </p:cTn>
                                        <p:tgtEl>
                                          <p:spTgt spid="46"/>
                                        </p:tgtEl>
                                        <p:attrNameLst>
                                          <p:attrName>style.visibility</p:attrName>
                                        </p:attrNameLst>
                                      </p:cBhvr>
                                      <p:to>
                                        <p:strVal val="hidden"/>
                                      </p:to>
                                    </p:set>
                                  </p:childTnLst>
                                </p:cTn>
                              </p:par>
                              <p:par>
                                <p:cTn id="48" presetID="2" presetClass="exit" presetSubtype="8" fill="hold" nodeType="withEffect">
                                  <p:stCondLst>
                                    <p:cond delay="1250"/>
                                  </p:stCondLst>
                                  <p:childTnLst>
                                    <p:anim calcmode="lin" valueType="num">
                                      <p:cBhvr additive="base">
                                        <p:cTn id="49" dur="500"/>
                                        <p:tgtEl>
                                          <p:spTgt spid="52"/>
                                        </p:tgtEl>
                                        <p:attrNameLst>
                                          <p:attrName>ppt_x</p:attrName>
                                        </p:attrNameLst>
                                      </p:cBhvr>
                                      <p:tavLst>
                                        <p:tav tm="0">
                                          <p:val>
                                            <p:strVal val="ppt_x"/>
                                          </p:val>
                                        </p:tav>
                                        <p:tav tm="100000">
                                          <p:val>
                                            <p:strVal val="0-ppt_w/2"/>
                                          </p:val>
                                        </p:tav>
                                      </p:tavLst>
                                    </p:anim>
                                    <p:anim calcmode="lin" valueType="num">
                                      <p:cBhvr additive="base">
                                        <p:cTn id="50" dur="500"/>
                                        <p:tgtEl>
                                          <p:spTgt spid="52"/>
                                        </p:tgtEl>
                                        <p:attrNameLst>
                                          <p:attrName>ppt_y</p:attrName>
                                        </p:attrNameLst>
                                      </p:cBhvr>
                                      <p:tavLst>
                                        <p:tav tm="0">
                                          <p:val>
                                            <p:strVal val="ppt_y"/>
                                          </p:val>
                                        </p:tav>
                                        <p:tav tm="100000">
                                          <p:val>
                                            <p:strVal val="ppt_y"/>
                                          </p:val>
                                        </p:tav>
                                      </p:tavLst>
                                    </p:anim>
                                    <p:set>
                                      <p:cBhvr>
                                        <p:cTn id="51" dur="1" fill="hold">
                                          <p:stCondLst>
                                            <p:cond delay="499"/>
                                          </p:stCondLst>
                                        </p:cTn>
                                        <p:tgtEl>
                                          <p:spTgt spid="52"/>
                                        </p:tgtEl>
                                        <p:attrNameLst>
                                          <p:attrName>style.visibility</p:attrName>
                                        </p:attrNameLst>
                                      </p:cBhvr>
                                      <p:to>
                                        <p:strVal val="hidden"/>
                                      </p:to>
                                    </p:set>
                                  </p:childTnLst>
                                </p:cTn>
                              </p:par>
                              <p:par>
                                <p:cTn id="52" presetID="1" presetClass="exit" presetSubtype="0" fill="hold" grpId="1" nodeType="withEffect">
                                  <p:stCondLst>
                                    <p:cond delay="1250"/>
                                  </p:stCondLst>
                                  <p:childTnLst>
                                    <p:set>
                                      <p:cBhvr>
                                        <p:cTn id="53" dur="1" fill="hold">
                                          <p:stCondLst>
                                            <p:cond delay="0"/>
                                          </p:stCondLst>
                                        </p:cTn>
                                        <p:tgtEl>
                                          <p:spTgt spid="61"/>
                                        </p:tgtEl>
                                        <p:attrNameLst>
                                          <p:attrName>style.visibility</p:attrName>
                                        </p:attrNameLst>
                                      </p:cBhvr>
                                      <p:to>
                                        <p:strVal val="hidden"/>
                                      </p:to>
                                    </p:set>
                                  </p:childTnLst>
                                </p:cTn>
                              </p:par>
                              <p:par>
                                <p:cTn id="54" presetID="1" presetClass="exit" presetSubtype="0" fill="hold" grpId="1" nodeType="withEffect">
                                  <p:stCondLst>
                                    <p:cond delay="1250"/>
                                  </p:stCondLst>
                                  <p:childTnLst>
                                    <p:set>
                                      <p:cBhvr>
                                        <p:cTn id="55" dur="1" fill="hold">
                                          <p:stCondLst>
                                            <p:cond delay="0"/>
                                          </p:stCondLst>
                                        </p:cTn>
                                        <p:tgtEl>
                                          <p:spTgt spid="62"/>
                                        </p:tgtEl>
                                        <p:attrNameLst>
                                          <p:attrName>style.visibility</p:attrName>
                                        </p:attrNameLst>
                                      </p:cBhvr>
                                      <p:to>
                                        <p:strVal val="hidden"/>
                                      </p:to>
                                    </p:set>
                                  </p:childTnLst>
                                </p:cTn>
                              </p:par>
                              <p:par>
                                <p:cTn id="56" presetID="1" presetClass="exit" presetSubtype="0" fill="hold" grpId="1" nodeType="withEffect">
                                  <p:stCondLst>
                                    <p:cond delay="1250"/>
                                  </p:stCondLst>
                                  <p:childTnLst>
                                    <p:set>
                                      <p:cBhvr>
                                        <p:cTn id="57" dur="1" fill="hold">
                                          <p:stCondLst>
                                            <p:cond delay="0"/>
                                          </p:stCondLst>
                                        </p:cTn>
                                        <p:tgtEl>
                                          <p:spTgt spid="63"/>
                                        </p:tgtEl>
                                        <p:attrNameLst>
                                          <p:attrName>style.visibility</p:attrName>
                                        </p:attrNameLst>
                                      </p:cBhvr>
                                      <p:to>
                                        <p:strVal val="hidden"/>
                                      </p:to>
                                    </p:set>
                                  </p:childTnLst>
                                </p:cTn>
                              </p:par>
                            </p:childTnLst>
                          </p:cTn>
                        </p:par>
                        <p:par>
                          <p:cTn id="58" fill="hold">
                            <p:stCondLst>
                              <p:cond delay="2250"/>
                            </p:stCondLst>
                            <p:childTnLst>
                              <p:par>
                                <p:cTn id="59" presetID="10" presetClass="entr" presetSubtype="0"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par>
                          <p:cTn id="62" fill="hold">
                            <p:stCondLst>
                              <p:cond delay="2750"/>
                            </p:stCondLst>
                            <p:childTnLst>
                              <p:par>
                                <p:cTn id="63" presetID="22" presetClass="entr" presetSubtype="8"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3000"/>
                                        <p:tgtEl>
                                          <p:spTgt spid="28"/>
                                        </p:tgtEl>
                                      </p:cBhvr>
                                    </p:animEffect>
                                  </p:childTnLst>
                                </p:cTn>
                              </p:par>
                            </p:childTnLst>
                          </p:cTn>
                        </p:par>
                        <p:par>
                          <p:cTn id="66" fill="hold">
                            <p:stCondLst>
                              <p:cond delay="5750"/>
                            </p:stCondLst>
                            <p:childTnLst>
                              <p:par>
                                <p:cTn id="67" presetID="10" presetClass="entr" presetSubtype="0"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26" presetClass="emph" presetSubtype="0" repeatCount="2000" fill="hold" grpId="1" nodeType="withEffect">
                                  <p:stCondLst>
                                    <p:cond delay="0"/>
                                  </p:stCondLst>
                                  <p:childTnLst>
                                    <p:animEffect transition="out" filter="fade">
                                      <p:cBhvr>
                                        <p:cTn id="71" dur="500" tmFilter="0, 0; .2, .5; .8, .5; 1, 0"/>
                                        <p:tgtEl>
                                          <p:spTgt spid="29"/>
                                        </p:tgtEl>
                                      </p:cBhvr>
                                    </p:animEffect>
                                    <p:animScale>
                                      <p:cBhvr>
                                        <p:cTn id="72"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1" grpId="1" animBg="1"/>
      <p:bldP spid="62" grpId="0" animBg="1"/>
      <p:bldP spid="62" grpId="1" animBg="1"/>
      <p:bldP spid="63" grpId="0" animBg="1"/>
      <p:bldP spid="63" grpId="1" animBg="1"/>
      <p:bldP spid="28" grpId="0" animBg="1"/>
      <p:bldP spid="29" grpId="0"/>
      <p:bldP spid="29" grpId="1"/>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349306" y="139111"/>
            <a:ext cx="10886" cy="195942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60192" y="4505378"/>
            <a:ext cx="0" cy="2144804"/>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6585858" y="-1"/>
            <a:ext cx="3243943" cy="653143"/>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0" idx="2"/>
          </p:cNvCxnSpPr>
          <p:nvPr/>
        </p:nvCxnSpPr>
        <p:spPr>
          <a:xfrm rot="10800000" flipV="1">
            <a:off x="3488611" y="653142"/>
            <a:ext cx="2128419" cy="1445397"/>
          </a:xfrm>
          <a:prstGeom prst="bentConnector3">
            <a:avLst>
              <a:gd name="adj1" fmla="val 10012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6" idx="6"/>
          </p:cNvCxnSpPr>
          <p:nvPr/>
        </p:nvCxnSpPr>
        <p:spPr>
          <a:xfrm>
            <a:off x="3947871" y="2580096"/>
            <a:ext cx="4847786" cy="734944"/>
          </a:xfrm>
          <a:prstGeom prst="bentConnector3">
            <a:avLst>
              <a:gd name="adj1" fmla="val 9985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4"/>
          </p:cNvCxnSpPr>
          <p:nvPr/>
        </p:nvCxnSpPr>
        <p:spPr>
          <a:xfrm rot="5400000">
            <a:off x="6494505" y="2753068"/>
            <a:ext cx="890277" cy="37120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239272" y="1142984"/>
            <a:ext cx="2825338" cy="1107996"/>
          </a:xfrm>
          <a:prstGeom prst="rect">
            <a:avLst/>
          </a:prstGeom>
          <a:noFill/>
        </p:spPr>
        <p:txBody>
          <a:bodyPr wrap="square" rtlCol="0">
            <a:spAutoFit/>
          </a:bodyPr>
          <a:lstStyle>
            <a:defPPr>
              <a:defRPr lang="zh-CN"/>
            </a:defPPr>
            <a:lvl1pPr>
              <a:defRPr sz="1200"/>
            </a:lvl1pPr>
          </a:lstStyle>
          <a:p>
            <a:pPr marL="228600" indent="-228600">
              <a:buFont typeface="+mj-lt"/>
              <a:buAutoNum type="arabicPeriod"/>
            </a:pPr>
            <a:r>
              <a:rPr lang="zh-CN" altLang="en-US" sz="1100" dirty="0" smtClean="0"/>
              <a:t>各</a:t>
            </a:r>
            <a:r>
              <a:rPr lang="zh-CN" altLang="en-US" sz="1100" dirty="0"/>
              <a:t>小组学习成果。</a:t>
            </a:r>
          </a:p>
          <a:p>
            <a:pPr marL="171450" indent="-171450">
              <a:buFont typeface="Arial" panose="020B0604020202020204" pitchFamily="34" charset="0"/>
              <a:buChar char="•"/>
            </a:pPr>
            <a:r>
              <a:rPr lang="en-US" sz="1100" dirty="0" smtClean="0"/>
              <a:t>Wiki</a:t>
            </a:r>
            <a:r>
              <a:rPr lang="zh-CN" altLang="en-US" sz="1100" dirty="0"/>
              <a:t>记录。</a:t>
            </a:r>
          </a:p>
          <a:p>
            <a:pPr marL="171450" indent="-171450">
              <a:buFont typeface="Arial" panose="020B0604020202020204" pitchFamily="34" charset="0"/>
              <a:buChar char="•"/>
            </a:pPr>
            <a:r>
              <a:rPr lang="zh-CN" altLang="en-US" sz="1100" dirty="0" smtClean="0"/>
              <a:t>通</a:t>
            </a:r>
            <a:r>
              <a:rPr lang="zh-CN" altLang="en-US" sz="1100" dirty="0"/>
              <a:t>过晨间汇报</a:t>
            </a:r>
            <a:r>
              <a:rPr lang="en-US" altLang="zh-CN" sz="1100" dirty="0" err="1"/>
              <a:t>github</a:t>
            </a:r>
            <a:r>
              <a:rPr lang="zh-CN" altLang="en-US" sz="1100" dirty="0" smtClean="0"/>
              <a:t>，</a:t>
            </a:r>
            <a:endParaRPr lang="en-US" altLang="zh-CN" sz="1100" dirty="0" smtClean="0"/>
          </a:p>
          <a:p>
            <a:pPr marL="171450" indent="-171450"/>
            <a:r>
              <a:rPr lang="en-US" altLang="zh-CN" sz="1100" dirty="0" smtClean="0"/>
              <a:t> </a:t>
            </a:r>
            <a:r>
              <a:rPr lang="en-US" altLang="zh-CN" sz="1100" dirty="0" smtClean="0"/>
              <a:t>     </a:t>
            </a:r>
            <a:r>
              <a:rPr lang="zh-CN" altLang="en-US" sz="1100" dirty="0" smtClean="0"/>
              <a:t>挑战</a:t>
            </a:r>
            <a:r>
              <a:rPr lang="zh-CN" altLang="en-US" sz="1100" dirty="0"/>
              <a:t>方公布</a:t>
            </a:r>
            <a:r>
              <a:rPr lang="zh-CN" altLang="en-US" sz="1100" dirty="0" smtClean="0"/>
              <a:t>学习过程</a:t>
            </a:r>
            <a:endParaRPr lang="en-US" altLang="zh-CN" sz="1100" dirty="0" smtClean="0"/>
          </a:p>
          <a:p>
            <a:pPr marL="171450" indent="-171450"/>
            <a:r>
              <a:rPr lang="en-US" altLang="zh-CN" sz="1100" dirty="0" smtClean="0"/>
              <a:t> </a:t>
            </a:r>
            <a:r>
              <a:rPr lang="en-US" altLang="zh-CN" sz="1100" dirty="0" smtClean="0"/>
              <a:t>     </a:t>
            </a:r>
            <a:r>
              <a:rPr lang="zh-CN" altLang="en-US" sz="1100" dirty="0" smtClean="0"/>
              <a:t>数据</a:t>
            </a:r>
            <a:r>
              <a:rPr lang="zh-CN" altLang="en-US" sz="1100" dirty="0"/>
              <a:t>的统</a:t>
            </a:r>
            <a:r>
              <a:rPr lang="zh-CN" altLang="en-US" sz="1100" dirty="0" smtClean="0"/>
              <a:t>计报告</a:t>
            </a:r>
            <a:endParaRPr lang="en-US" altLang="zh-CN" sz="1100" dirty="0"/>
          </a:p>
          <a:p>
            <a:r>
              <a:rPr lang="en-US" altLang="zh-CN" sz="1100" dirty="0"/>
              <a:t>2</a:t>
            </a:r>
            <a:r>
              <a:rPr lang="en-US" altLang="zh-CN" sz="1100" dirty="0" smtClean="0"/>
              <a:t>     </a:t>
            </a:r>
            <a:r>
              <a:rPr lang="zh-CN" altLang="en-US" sz="1100" dirty="0" smtClean="0"/>
              <a:t>辩</a:t>
            </a:r>
            <a:r>
              <a:rPr lang="zh-CN" altLang="en-US" sz="1100" dirty="0"/>
              <a:t>论成</a:t>
            </a:r>
            <a:r>
              <a:rPr lang="zh-CN" altLang="en-US" sz="1100" dirty="0" smtClean="0"/>
              <a:t>果修改</a:t>
            </a:r>
            <a:r>
              <a:rPr lang="zh-CN" altLang="en-US" sz="1100" dirty="0"/>
              <a:t>反馈</a:t>
            </a:r>
            <a:endParaRPr lang="en-US" altLang="zh-CN" sz="1100" dirty="0"/>
          </a:p>
        </p:txBody>
      </p:sp>
      <p:sp>
        <p:nvSpPr>
          <p:cNvPr id="10" name="椭圆 9"/>
          <p:cNvSpPr/>
          <p:nvPr/>
        </p:nvSpPr>
        <p:spPr>
          <a:xfrm>
            <a:off x="5617029" y="211069"/>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979042" y="2138022"/>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311242" y="3279797"/>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4800" y="4618130"/>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联系 38"/>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联系 39"/>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联系 40"/>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p:cNvSpPr/>
          <p:nvPr/>
        </p:nvSpPr>
        <p:spPr>
          <a:xfrm>
            <a:off x="5839935" y="468477"/>
            <a:ext cx="534158" cy="369332"/>
          </a:xfrm>
          <a:prstGeom prst="rect">
            <a:avLst/>
          </a:prstGeom>
        </p:spPr>
        <p:txBody>
          <a:bodyPr wrap="none">
            <a:spAutoFit/>
          </a:bodyPr>
          <a:lstStyle/>
          <a:p>
            <a:r>
              <a:rPr lang="zh-CN" altLang="en-US" dirty="0">
                <a:latin typeface="Calibri Light" panose="020F0302020204030204" pitchFamily="34" charset="0"/>
              </a:rPr>
              <a:t>输入</a:t>
            </a:r>
            <a:endParaRPr lang="en-US" dirty="0"/>
          </a:p>
        </p:txBody>
      </p:sp>
      <p:sp>
        <p:nvSpPr>
          <p:cNvPr id="44" name="Rectangle 43"/>
          <p:cNvSpPr/>
          <p:nvPr/>
        </p:nvSpPr>
        <p:spPr>
          <a:xfrm>
            <a:off x="3169577" y="2395430"/>
            <a:ext cx="646331" cy="369332"/>
          </a:xfrm>
          <a:prstGeom prst="rect">
            <a:avLst/>
          </a:prstGeom>
        </p:spPr>
        <p:txBody>
          <a:bodyPr wrap="none">
            <a:spAutoFit/>
          </a:bodyPr>
          <a:lstStyle/>
          <a:p>
            <a:r>
              <a:rPr lang="zh-CN" altLang="en-US" dirty="0">
                <a:latin typeface="Calibri Light" panose="020F0302020204030204" pitchFamily="34" charset="0"/>
              </a:rPr>
              <a:t>过程</a:t>
            </a:r>
            <a:endParaRPr lang="en-US" dirty="0"/>
          </a:p>
        </p:txBody>
      </p:sp>
      <p:sp>
        <p:nvSpPr>
          <p:cNvPr id="45" name="Rectangle 44"/>
          <p:cNvSpPr/>
          <p:nvPr/>
        </p:nvSpPr>
        <p:spPr>
          <a:xfrm>
            <a:off x="8472490" y="3537204"/>
            <a:ext cx="646331" cy="369332"/>
          </a:xfrm>
          <a:prstGeom prst="rect">
            <a:avLst/>
          </a:prstGeom>
        </p:spPr>
        <p:txBody>
          <a:bodyPr wrap="none">
            <a:spAutoFit/>
          </a:bodyPr>
          <a:lstStyle/>
          <a:p>
            <a:r>
              <a:rPr lang="zh-CN" altLang="en-US" dirty="0" smtClean="0"/>
              <a:t>输出</a:t>
            </a:r>
            <a:endParaRPr lang="en-US" dirty="0"/>
          </a:p>
        </p:txBody>
      </p:sp>
      <p:sp>
        <p:nvSpPr>
          <p:cNvPr id="46" name="Rectangle 45"/>
          <p:cNvSpPr/>
          <p:nvPr/>
        </p:nvSpPr>
        <p:spPr>
          <a:xfrm>
            <a:off x="4280045" y="4875537"/>
            <a:ext cx="646331" cy="369332"/>
          </a:xfrm>
          <a:prstGeom prst="rect">
            <a:avLst/>
          </a:prstGeom>
        </p:spPr>
        <p:txBody>
          <a:bodyPr wrap="none">
            <a:spAutoFit/>
          </a:bodyPr>
          <a:lstStyle/>
          <a:p>
            <a:r>
              <a:rPr lang="zh-CN" altLang="en-US" dirty="0" smtClean="0"/>
              <a:t>效果</a:t>
            </a:r>
            <a:endParaRPr lang="en-US" dirty="0"/>
          </a:p>
        </p:txBody>
      </p:sp>
      <p:sp>
        <p:nvSpPr>
          <p:cNvPr id="8" name="Rectangle 7"/>
          <p:cNvSpPr/>
          <p:nvPr/>
        </p:nvSpPr>
        <p:spPr>
          <a:xfrm>
            <a:off x="2767443" y="3105835"/>
            <a:ext cx="3737264" cy="1446550"/>
          </a:xfrm>
          <a:prstGeom prst="rect">
            <a:avLst/>
          </a:prstGeom>
          <a:noFill/>
        </p:spPr>
        <p:txBody>
          <a:bodyPr wrap="square" rtlCol="0">
            <a:spAutoFit/>
          </a:bodyPr>
          <a:lstStyle/>
          <a:p>
            <a:pPr marL="228600" indent="-228600">
              <a:buFont typeface="+mj-lt"/>
              <a:buAutoNum type="arabicPeriod"/>
            </a:pPr>
            <a:r>
              <a:rPr lang="zh-CN" altLang="en-US" sz="1100" dirty="0" smtClean="0"/>
              <a:t> </a:t>
            </a:r>
            <a:r>
              <a:rPr lang="en-US" sz="1100" dirty="0"/>
              <a:t>09：00 </a:t>
            </a:r>
            <a:r>
              <a:rPr lang="en-US" sz="1100" dirty="0" smtClean="0"/>
              <a:t>- </a:t>
            </a:r>
            <a:r>
              <a:rPr lang="en-US" altLang="zh-CN" sz="1100" dirty="0" smtClean="0"/>
              <a:t>9</a:t>
            </a:r>
            <a:r>
              <a:rPr lang="en-US" sz="1100" dirty="0" smtClean="0"/>
              <a:t>：</a:t>
            </a:r>
            <a:r>
              <a:rPr lang="en-US" altLang="zh-CN" sz="1100" dirty="0" smtClean="0"/>
              <a:t>4</a:t>
            </a:r>
            <a:r>
              <a:rPr lang="en-US" sz="1100" dirty="0" smtClean="0"/>
              <a:t>0</a:t>
            </a:r>
            <a:endParaRPr lang="en-US" altLang="zh-CN" sz="1100" dirty="0"/>
          </a:p>
          <a:p>
            <a:r>
              <a:rPr lang="zh-CN" altLang="en-US" sz="1100" dirty="0" smtClean="0"/>
              <a:t>课前教育，阐述中外教育之差别</a:t>
            </a:r>
            <a:endParaRPr lang="en-US" altLang="zh-CN" sz="1100" dirty="0" smtClean="0"/>
          </a:p>
          <a:p>
            <a:r>
              <a:rPr lang="en-US" altLang="zh-CN" sz="1100" dirty="0" smtClean="0"/>
              <a:t>2     </a:t>
            </a:r>
            <a:r>
              <a:rPr lang="zh-CN" altLang="en-US" sz="1100" dirty="0" smtClean="0"/>
              <a:t> </a:t>
            </a:r>
            <a:r>
              <a:rPr lang="en-US" altLang="zh-CN" sz="1100" dirty="0" smtClean="0"/>
              <a:t> </a:t>
            </a:r>
            <a:r>
              <a:rPr lang="zh-CN" altLang="en-US" sz="1100" dirty="0" smtClean="0"/>
              <a:t> </a:t>
            </a:r>
            <a:r>
              <a:rPr lang="en-US" altLang="zh-CN" sz="1100" dirty="0" smtClean="0"/>
              <a:t>9</a:t>
            </a:r>
            <a:r>
              <a:rPr lang="en-US" sz="1100" dirty="0" smtClean="0"/>
              <a:t>：</a:t>
            </a:r>
            <a:r>
              <a:rPr lang="en-US" altLang="zh-CN" sz="1100" dirty="0" smtClean="0"/>
              <a:t>4</a:t>
            </a:r>
            <a:r>
              <a:rPr lang="en-US" sz="1100" dirty="0" smtClean="0"/>
              <a:t>0 </a:t>
            </a:r>
            <a:r>
              <a:rPr lang="en-US" sz="1100" dirty="0"/>
              <a:t>- 11：00</a:t>
            </a:r>
            <a:endParaRPr lang="en-US" altLang="zh-CN" sz="1100" dirty="0" smtClean="0"/>
          </a:p>
          <a:p>
            <a:r>
              <a:rPr lang="zh-CN" altLang="en-US" sz="1100" dirty="0" smtClean="0"/>
              <a:t>机械工程系参观学习</a:t>
            </a:r>
            <a:endParaRPr lang="en-US" altLang="zh-CN" sz="1100" dirty="0" smtClean="0"/>
          </a:p>
          <a:p>
            <a:pPr marL="228600" indent="-228600">
              <a:buAutoNum type="arabicPlain" startAt="3"/>
            </a:pPr>
            <a:r>
              <a:rPr lang="en-US" sz="1100" dirty="0" smtClean="0"/>
              <a:t>11：00 </a:t>
            </a:r>
            <a:r>
              <a:rPr lang="en-US" sz="1100" dirty="0"/>
              <a:t>- </a:t>
            </a:r>
            <a:r>
              <a:rPr lang="en-US" sz="1100" dirty="0" smtClean="0"/>
              <a:t>12：00</a:t>
            </a:r>
          </a:p>
          <a:p>
            <a:r>
              <a:rPr lang="zh-CN" altLang="en-US" sz="1100" dirty="0" smtClean="0"/>
              <a:t>软件学院学习，掌握系统工程研究理论</a:t>
            </a:r>
            <a:endParaRPr lang="en-US" altLang="zh-CN" sz="1100" dirty="0" smtClean="0"/>
          </a:p>
          <a:p>
            <a:r>
              <a:rPr lang="en-US" altLang="zh-CN" sz="1100" dirty="0" smtClean="0"/>
              <a:t>4</a:t>
            </a:r>
            <a:r>
              <a:rPr lang="zh-CN" altLang="en-US" sz="1100" dirty="0"/>
              <a:t> </a:t>
            </a:r>
            <a:r>
              <a:rPr lang="zh-CN" altLang="en-US" sz="1100" dirty="0" smtClean="0"/>
              <a:t>    </a:t>
            </a:r>
            <a:r>
              <a:rPr lang="en-US" altLang="zh-CN" sz="1100" dirty="0" smtClean="0"/>
              <a:t>13:00</a:t>
            </a:r>
            <a:r>
              <a:rPr lang="zh-CN" altLang="en-US" sz="1100" dirty="0" smtClean="0"/>
              <a:t> </a:t>
            </a:r>
            <a:r>
              <a:rPr lang="en-US" altLang="zh-CN" sz="1100" dirty="0" smtClean="0"/>
              <a:t>-</a:t>
            </a:r>
            <a:r>
              <a:rPr lang="zh-CN" altLang="en-US" sz="1100" dirty="0" smtClean="0"/>
              <a:t> </a:t>
            </a:r>
            <a:r>
              <a:rPr lang="en-US" altLang="zh-CN" sz="1100" dirty="0" smtClean="0"/>
              <a:t>15:30</a:t>
            </a:r>
            <a:r>
              <a:rPr lang="zh-CN" altLang="en-US" sz="1100" dirty="0" smtClean="0"/>
              <a:t> </a:t>
            </a:r>
            <a:endParaRPr lang="en-US" altLang="zh-CN" sz="1100" dirty="0"/>
          </a:p>
          <a:p>
            <a:r>
              <a:rPr lang="zh-CN" altLang="en-US" sz="1100" dirty="0" smtClean="0"/>
              <a:t>范畴论</a:t>
            </a:r>
            <a:endParaRPr lang="en-US" altLang="zh-CN" sz="1100" dirty="0" smtClean="0"/>
          </a:p>
        </p:txBody>
      </p:sp>
      <p:sp>
        <p:nvSpPr>
          <p:cNvPr id="9" name="Rectangle 8"/>
          <p:cNvSpPr/>
          <p:nvPr/>
        </p:nvSpPr>
        <p:spPr>
          <a:xfrm>
            <a:off x="5159829" y="1063891"/>
            <a:ext cx="6096000" cy="1615827"/>
          </a:xfrm>
          <a:prstGeom prst="rect">
            <a:avLst/>
          </a:prstGeom>
          <a:noFill/>
        </p:spPr>
        <p:txBody>
          <a:bodyPr wrap="square" rtlCol="0">
            <a:spAutoFit/>
          </a:bodyPr>
          <a:lstStyle/>
          <a:p>
            <a:pPr marL="628650" lvl="1" indent="-171450">
              <a:buFont typeface="Arial" panose="020B0604020202020204" pitchFamily="34" charset="0"/>
              <a:buChar char="•"/>
            </a:pPr>
            <a:r>
              <a:rPr lang="zh-CN" altLang="en-US" sz="1100" dirty="0"/>
              <a:t>超限学习过程</a:t>
            </a:r>
            <a:endParaRPr lang="en-US" altLang="zh-CN" sz="1100" dirty="0"/>
          </a:p>
          <a:p>
            <a:pPr marL="628650" lvl="1" indent="-171450">
              <a:buFont typeface="Arial" panose="020B0604020202020204" pitchFamily="34" charset="0"/>
              <a:buChar char="•"/>
            </a:pPr>
            <a:r>
              <a:rPr lang="en-US" altLang="zh-CN" sz="1100" dirty="0"/>
              <a:t>WIKI</a:t>
            </a:r>
            <a:r>
              <a:rPr lang="zh-CN" altLang="en-US" sz="1100" dirty="0"/>
              <a:t>，</a:t>
            </a:r>
            <a:r>
              <a:rPr lang="en-US" altLang="zh-CN" sz="1100" dirty="0"/>
              <a:t>GIT</a:t>
            </a:r>
            <a:r>
              <a:rPr lang="zh-CN" altLang="en-US" sz="1100" dirty="0"/>
              <a:t>的工具支持 </a:t>
            </a:r>
            <a:endParaRPr lang="en-US" altLang="zh-CN" sz="1100" dirty="0"/>
          </a:p>
          <a:p>
            <a:pPr marL="628650" lvl="1" indent="-171450">
              <a:buFont typeface="Arial" panose="020B0604020202020204" pitchFamily="34" charset="0"/>
              <a:buChar char="•"/>
            </a:pPr>
            <a:r>
              <a:rPr lang="zh-CN" altLang="en-US" sz="1100" dirty="0"/>
              <a:t>校内各社团资源支持</a:t>
            </a:r>
            <a:endParaRPr lang="en-US" altLang="zh-CN" sz="1100" dirty="0"/>
          </a:p>
          <a:p>
            <a:pPr marL="628650" lvl="1" indent="-171450">
              <a:buFont typeface="Arial" panose="020B0604020202020204" pitchFamily="34" charset="0"/>
              <a:buChar char="•"/>
            </a:pPr>
            <a:r>
              <a:rPr lang="zh-CN" altLang="en-US" sz="1100" dirty="0"/>
              <a:t>校内图书馆支持</a:t>
            </a:r>
            <a:endParaRPr lang="en-US" altLang="zh-CN" sz="1100" dirty="0"/>
          </a:p>
          <a:p>
            <a:pPr marL="628650" lvl="1" indent="-171450">
              <a:buFont typeface="Arial" panose="020B0604020202020204" pitchFamily="34" charset="0"/>
              <a:buChar char="•"/>
            </a:pPr>
            <a:r>
              <a:rPr lang="zh-CN" altLang="en-US" sz="1100" dirty="0"/>
              <a:t>现场所有同学自身的资源 </a:t>
            </a:r>
            <a:endParaRPr lang="en-US" altLang="zh-CN" sz="1100" dirty="0"/>
          </a:p>
          <a:p>
            <a:pPr marL="628650" lvl="1" indent="-171450">
              <a:buFont typeface="Arial" panose="020B0604020202020204" pitchFamily="34" charset="0"/>
              <a:buChar char="•"/>
            </a:pPr>
            <a:r>
              <a:rPr lang="zh-CN" altLang="en-US" sz="1100" dirty="0"/>
              <a:t>现场教学环境的支持</a:t>
            </a:r>
          </a:p>
          <a:p>
            <a:pPr marL="628650" lvl="1" indent="-171450">
              <a:buFont typeface="Arial" panose="020B0604020202020204" pitchFamily="34" charset="0"/>
              <a:buChar char="•"/>
            </a:pPr>
            <a:r>
              <a:rPr lang="zh-CN" altLang="en-US" sz="1100" dirty="0"/>
              <a:t>往期</a:t>
            </a:r>
            <a:r>
              <a:rPr lang="en-US" altLang="zh-CN" sz="1100" dirty="0"/>
              <a:t>MEM</a:t>
            </a:r>
            <a:r>
              <a:rPr lang="zh-CN" altLang="en-US" sz="1100" dirty="0"/>
              <a:t>学长的资源 </a:t>
            </a:r>
          </a:p>
          <a:p>
            <a:pPr marL="628650" lvl="1" indent="-171450">
              <a:buFont typeface="Arial" panose="020B0604020202020204" pitchFamily="34" charset="0"/>
              <a:buChar char="•"/>
            </a:pPr>
            <a:r>
              <a:rPr lang="en-US" altLang="zh-CN" sz="1100" dirty="0"/>
              <a:t>MEM</a:t>
            </a:r>
            <a:r>
              <a:rPr lang="zh-CN" altLang="en-US" sz="1100" dirty="0"/>
              <a:t>教育中心的支持 </a:t>
            </a:r>
          </a:p>
          <a:p>
            <a:pPr marL="628650" lvl="1" indent="-171450">
              <a:buFont typeface="Arial" panose="020B0604020202020204" pitchFamily="34" charset="0"/>
              <a:buChar char="•"/>
            </a:pPr>
            <a:r>
              <a:rPr lang="zh-CN" altLang="en-US" sz="1100" dirty="0" smtClean="0"/>
              <a:t>导</a:t>
            </a:r>
            <a:r>
              <a:rPr lang="zh-CN" altLang="en-US" sz="1100" dirty="0"/>
              <a:t>师、助教支持</a:t>
            </a:r>
            <a:endParaRPr lang="en-US" altLang="zh-CN" sz="1100" dirty="0"/>
          </a:p>
        </p:txBody>
      </p:sp>
      <p:sp>
        <p:nvSpPr>
          <p:cNvPr id="31" name="Rectangle 30"/>
          <p:cNvSpPr/>
          <p:nvPr/>
        </p:nvSpPr>
        <p:spPr>
          <a:xfrm>
            <a:off x="5127383" y="3053995"/>
            <a:ext cx="3737264" cy="1077218"/>
          </a:xfrm>
          <a:prstGeom prst="rect">
            <a:avLst/>
          </a:prstGeom>
          <a:noFill/>
        </p:spPr>
        <p:txBody>
          <a:bodyPr wrap="square" rtlCol="0">
            <a:spAutoFit/>
          </a:bodyPr>
          <a:lstStyle/>
          <a:p>
            <a:r>
              <a:rPr lang="en-US" altLang="zh-CN" sz="1100" dirty="0" smtClean="0"/>
              <a:t>5     </a:t>
            </a:r>
            <a:r>
              <a:rPr lang="zh-CN" altLang="en-US" sz="1100" dirty="0" smtClean="0"/>
              <a:t> </a:t>
            </a:r>
            <a:r>
              <a:rPr lang="en-US" altLang="zh-CN" sz="1100" dirty="0" smtClean="0"/>
              <a:t>15</a:t>
            </a:r>
            <a:r>
              <a:rPr lang="zh-CN" altLang="en-US" sz="1100" dirty="0" smtClean="0"/>
              <a:t> </a:t>
            </a:r>
            <a:r>
              <a:rPr lang="en-US" altLang="zh-CN" sz="1100" dirty="0" smtClean="0"/>
              <a:t>:</a:t>
            </a:r>
            <a:r>
              <a:rPr lang="zh-CN" altLang="en-US" sz="1100" dirty="0" smtClean="0"/>
              <a:t> </a:t>
            </a:r>
            <a:r>
              <a:rPr lang="en-US" altLang="zh-CN" sz="1100" dirty="0" smtClean="0"/>
              <a:t>40</a:t>
            </a:r>
            <a:r>
              <a:rPr lang="en-US" sz="1100" dirty="0" smtClean="0"/>
              <a:t> </a:t>
            </a:r>
            <a:r>
              <a:rPr lang="en-US" sz="1100" dirty="0"/>
              <a:t>- </a:t>
            </a:r>
            <a:r>
              <a:rPr lang="en-US" altLang="zh-CN" sz="1100" dirty="0" smtClean="0"/>
              <a:t>16</a:t>
            </a:r>
            <a:r>
              <a:rPr lang="en-US" sz="1100" dirty="0" smtClean="0"/>
              <a:t>：</a:t>
            </a:r>
            <a:r>
              <a:rPr lang="en-US" altLang="zh-CN" sz="1100" dirty="0" smtClean="0"/>
              <a:t>1</a:t>
            </a:r>
            <a:r>
              <a:rPr lang="en-US" sz="1100" dirty="0" smtClean="0"/>
              <a:t>0</a:t>
            </a:r>
            <a:endParaRPr lang="en-US" altLang="zh-CN" sz="1100" dirty="0" smtClean="0"/>
          </a:p>
          <a:p>
            <a:r>
              <a:rPr lang="zh-CN" altLang="en-US" sz="1100" dirty="0" smtClean="0"/>
              <a:t>大班级组织架构、班长选举</a:t>
            </a:r>
            <a:endParaRPr lang="en-US" altLang="zh-CN" sz="1100" dirty="0" smtClean="0"/>
          </a:p>
          <a:p>
            <a:r>
              <a:rPr lang="en-US" sz="1100" dirty="0" smtClean="0"/>
              <a:t>6     </a:t>
            </a:r>
            <a:r>
              <a:rPr lang="en-US" altLang="zh-CN" sz="1100" dirty="0" smtClean="0"/>
              <a:t>16</a:t>
            </a:r>
            <a:r>
              <a:rPr lang="en-US" sz="1100" dirty="0" smtClean="0"/>
              <a:t>：30 </a:t>
            </a:r>
            <a:r>
              <a:rPr lang="en-US" sz="1100" dirty="0"/>
              <a:t>- </a:t>
            </a:r>
            <a:r>
              <a:rPr lang="en-US" sz="1100" dirty="0" smtClean="0"/>
              <a:t>17：30</a:t>
            </a:r>
          </a:p>
          <a:p>
            <a:r>
              <a:rPr lang="zh-CN" altLang="en-US" sz="1100" dirty="0" smtClean="0"/>
              <a:t>班委讨论，制定大协同目标</a:t>
            </a:r>
            <a:endParaRPr lang="en-US" altLang="zh-CN" sz="1100" dirty="0" smtClean="0"/>
          </a:p>
          <a:p>
            <a:pPr marL="171450" indent="-171450">
              <a:buFont typeface="Arial" panose="020B0604020202020204" pitchFamily="34" charset="0"/>
              <a:buChar char="•"/>
            </a:pPr>
            <a:endParaRPr lang="en-US" altLang="zh-CN" sz="1000" dirty="0"/>
          </a:p>
          <a:p>
            <a:endParaRPr lang="en-US" altLang="zh-CN" sz="1000" dirty="0" smtClean="0"/>
          </a:p>
        </p:txBody>
      </p:sp>
      <p:sp>
        <p:nvSpPr>
          <p:cNvPr id="32" name="文本框 26"/>
          <p:cNvSpPr txBox="1"/>
          <p:nvPr/>
        </p:nvSpPr>
        <p:spPr>
          <a:xfrm>
            <a:off x="9280071" y="2339762"/>
            <a:ext cx="3018233" cy="553998"/>
          </a:xfrm>
          <a:prstGeom prst="rect">
            <a:avLst/>
          </a:prstGeom>
          <a:noFill/>
        </p:spPr>
        <p:txBody>
          <a:bodyPr wrap="square" rtlCol="0">
            <a:spAutoFit/>
          </a:bodyPr>
          <a:lstStyle>
            <a:defPPr>
              <a:defRPr lang="zh-CN"/>
            </a:defPPr>
            <a:lvl1pPr>
              <a:defRPr sz="1200"/>
            </a:lvl1pPr>
          </a:lstStyle>
          <a:p>
            <a:r>
              <a:rPr lang="en-US" altLang="zh-CN" sz="1000" dirty="0" smtClean="0"/>
              <a:t>3     </a:t>
            </a:r>
            <a:r>
              <a:rPr lang="zh-CN" altLang="en-US" sz="1000" dirty="0" smtClean="0"/>
              <a:t>终</a:t>
            </a:r>
            <a:r>
              <a:rPr lang="zh-CN" altLang="en-US" sz="1000" dirty="0"/>
              <a:t>极汇演组委</a:t>
            </a:r>
            <a:r>
              <a:rPr lang="zh-CN" altLang="en-US" sz="1000" dirty="0" smtClean="0"/>
              <a:t>会成立</a:t>
            </a:r>
            <a:endParaRPr lang="en-US" altLang="zh-CN" sz="1000" dirty="0"/>
          </a:p>
          <a:p>
            <a:r>
              <a:rPr lang="en-US" altLang="zh-CN" sz="1000" dirty="0"/>
              <a:t>4</a:t>
            </a:r>
            <a:r>
              <a:rPr lang="en-US" altLang="zh-CN" sz="1000" dirty="0" smtClean="0"/>
              <a:t>     </a:t>
            </a:r>
            <a:r>
              <a:rPr lang="zh-CN" altLang="en-US" sz="1000" dirty="0" smtClean="0"/>
              <a:t>根</a:t>
            </a:r>
            <a:r>
              <a:rPr lang="zh-CN" altLang="en-US" sz="1000" dirty="0"/>
              <a:t>据辩论结果，输出班级</a:t>
            </a:r>
          </a:p>
          <a:p>
            <a:r>
              <a:rPr lang="zh-CN" altLang="en-US" sz="1000" dirty="0"/>
              <a:t>宪章。</a:t>
            </a:r>
            <a:endParaRPr lang="en-US" altLang="zh-CN" sz="1000" dirty="0"/>
          </a:p>
        </p:txBody>
      </p:sp>
      <p:sp>
        <p:nvSpPr>
          <p:cNvPr id="33" name="Rectangle 32"/>
          <p:cNvSpPr/>
          <p:nvPr/>
        </p:nvSpPr>
        <p:spPr>
          <a:xfrm>
            <a:off x="9286966" y="4429143"/>
            <a:ext cx="3737264" cy="1107996"/>
          </a:xfrm>
          <a:prstGeom prst="rect">
            <a:avLst/>
          </a:prstGeom>
          <a:noFill/>
        </p:spPr>
        <p:txBody>
          <a:bodyPr wrap="square" rtlCol="0">
            <a:spAutoFit/>
          </a:bodyPr>
          <a:lstStyle/>
          <a:p>
            <a:r>
              <a:rPr lang="en-US" sz="1100" dirty="0" smtClean="0"/>
              <a:t>6    18：30 </a:t>
            </a:r>
            <a:r>
              <a:rPr lang="en-US" sz="1100" dirty="0"/>
              <a:t>- </a:t>
            </a:r>
            <a:r>
              <a:rPr lang="en-US" sz="1100" dirty="0" smtClean="0"/>
              <a:t>22：00</a:t>
            </a:r>
          </a:p>
          <a:p>
            <a:pPr marL="171450" indent="-171450">
              <a:buFont typeface="Arial" panose="020B0604020202020204" pitchFamily="34" charset="0"/>
              <a:buChar char="•"/>
            </a:pPr>
            <a:r>
              <a:rPr lang="zh-CN" altLang="en-US" sz="1100" dirty="0"/>
              <a:t>更新小组、个人主</a:t>
            </a:r>
            <a:r>
              <a:rPr lang="zh-CN" altLang="en-US" sz="1100" dirty="0" smtClean="0"/>
              <a:t>⻚</a:t>
            </a:r>
            <a:endParaRPr lang="en-US" altLang="zh-CN" sz="1100" dirty="0" smtClean="0"/>
          </a:p>
          <a:p>
            <a:pPr marL="171450" indent="-171450">
              <a:buFont typeface="Arial" panose="020B0604020202020204" pitchFamily="34" charset="0"/>
              <a:buChar char="•"/>
            </a:pPr>
            <a:r>
              <a:rPr lang="zh-CN" altLang="en-US" sz="1100" dirty="0"/>
              <a:t>撰写班级宪</a:t>
            </a:r>
            <a:r>
              <a:rPr lang="zh-CN" altLang="en-US" sz="1100" dirty="0" smtClean="0"/>
              <a:t>章</a:t>
            </a:r>
            <a:endParaRPr lang="en-US" altLang="zh-CN" sz="1100" dirty="0"/>
          </a:p>
          <a:p>
            <a:pPr marL="171450" indent="-171450">
              <a:buFont typeface="Arial" panose="020B0604020202020204" pitchFamily="34" charset="0"/>
              <a:buChar char="•"/>
            </a:pPr>
            <a:r>
              <a:rPr lang="zh-CN" altLang="en-US" sz="1100" dirty="0"/>
              <a:t>完善工作流程及数</a:t>
            </a:r>
            <a:r>
              <a:rPr lang="zh-CN" altLang="en-US" sz="1100" dirty="0" smtClean="0"/>
              <a:t>据</a:t>
            </a:r>
            <a:endParaRPr lang="en-US" altLang="zh-CN" sz="1100" dirty="0" smtClean="0"/>
          </a:p>
          <a:p>
            <a:pPr marL="171450" indent="-171450">
              <a:buFont typeface="Arial" panose="020B0604020202020204" pitchFamily="34" charset="0"/>
              <a:buChar char="•"/>
            </a:pPr>
            <a:r>
              <a:rPr lang="zh-CN" altLang="en-US" sz="1100" dirty="0"/>
              <a:t>整理学习笔记及心</a:t>
            </a:r>
            <a:r>
              <a:rPr lang="zh-CN" altLang="en-US" sz="1100" dirty="0" smtClean="0"/>
              <a:t>得</a:t>
            </a:r>
            <a:endParaRPr lang="en-US" altLang="zh-CN" sz="1100" dirty="0" smtClean="0"/>
          </a:p>
          <a:p>
            <a:pPr marL="171450" indent="-171450">
              <a:buFont typeface="Arial" panose="020B0604020202020204" pitchFamily="34" charset="0"/>
              <a:buChar char="•"/>
            </a:pPr>
            <a:r>
              <a:rPr lang="zh-CN" altLang="en-US" sz="1100" dirty="0"/>
              <a:t>视频剪辑</a:t>
            </a:r>
            <a:endParaRPr lang="en-US" altLang="zh-CN" sz="1100" dirty="0" smtClean="0"/>
          </a:p>
        </p:txBody>
      </p:sp>
      <p:sp>
        <p:nvSpPr>
          <p:cNvPr id="34" name="文本框 26"/>
          <p:cNvSpPr txBox="1"/>
          <p:nvPr/>
        </p:nvSpPr>
        <p:spPr>
          <a:xfrm>
            <a:off x="9286966" y="2882919"/>
            <a:ext cx="3018233" cy="1615827"/>
          </a:xfrm>
          <a:prstGeom prst="rect">
            <a:avLst/>
          </a:prstGeom>
          <a:noFill/>
        </p:spPr>
        <p:txBody>
          <a:bodyPr wrap="square" rtlCol="0">
            <a:spAutoFit/>
          </a:bodyPr>
          <a:lstStyle>
            <a:defPPr>
              <a:defRPr lang="zh-CN"/>
            </a:defPPr>
            <a:lvl1pPr>
              <a:defRPr sz="1200"/>
            </a:lvl1pPr>
          </a:lstStyle>
          <a:p>
            <a:r>
              <a:rPr lang="en-US" altLang="zh-CN" sz="1100" dirty="0" smtClean="0"/>
              <a:t>5     </a:t>
            </a:r>
            <a:r>
              <a:rPr lang="zh-CN" altLang="en-US" sz="1100" dirty="0" smtClean="0"/>
              <a:t>终</a:t>
            </a:r>
            <a:r>
              <a:rPr lang="zh-CN" altLang="en-US" sz="1100" dirty="0"/>
              <a:t>极汇演准备</a:t>
            </a:r>
          </a:p>
          <a:p>
            <a:pPr marL="171450" indent="-171450">
              <a:buFont typeface="Arial" panose="020B0604020202020204" pitchFamily="34" charset="0"/>
              <a:buChar char="•"/>
            </a:pPr>
            <a:r>
              <a:rPr lang="zh-CN" altLang="en-US" sz="1100" dirty="0" smtClean="0"/>
              <a:t>小</a:t>
            </a:r>
            <a:r>
              <a:rPr lang="zh-CN" altLang="en-US" sz="1100" dirty="0"/>
              <a:t>组晨间汇报</a:t>
            </a:r>
            <a:r>
              <a:rPr lang="en-US" altLang="zh-CN" sz="1100" dirty="0" smtClean="0"/>
              <a:t>PPT</a:t>
            </a:r>
          </a:p>
          <a:p>
            <a:pPr marL="171450" indent="-171450">
              <a:buFont typeface="Arial" panose="020B0604020202020204" pitchFamily="34" charset="0"/>
              <a:buChar char="•"/>
            </a:pPr>
            <a:r>
              <a:rPr lang="zh-CN" altLang="en-US" sz="1100" dirty="0"/>
              <a:t>逻辑模</a:t>
            </a:r>
            <a:r>
              <a:rPr lang="zh-CN" altLang="en-US" sz="1100" dirty="0" smtClean="0"/>
              <a:t>型</a:t>
            </a:r>
            <a:endParaRPr lang="en-US" altLang="zh-CN" sz="1100" dirty="0" smtClean="0"/>
          </a:p>
          <a:p>
            <a:pPr marL="171450" indent="-171450">
              <a:buFont typeface="Arial" panose="020B0604020202020204" pitchFamily="34" charset="0"/>
              <a:buChar char="•"/>
            </a:pPr>
            <a:r>
              <a:rPr lang="zh-CN" altLang="en-US" sz="1100" dirty="0" smtClean="0"/>
              <a:t>个</a:t>
            </a:r>
            <a:r>
              <a:rPr lang="zh-CN" altLang="en-US" sz="1100" dirty="0"/>
              <a:t>人</a:t>
            </a:r>
            <a:r>
              <a:rPr lang="en-US" altLang="zh-CN" sz="1100" dirty="0" smtClean="0"/>
              <a:t>Wiki</a:t>
            </a:r>
            <a:r>
              <a:rPr lang="zh-CN" altLang="en-US" sz="1100" dirty="0" smtClean="0"/>
              <a:t>主页更新</a:t>
            </a:r>
            <a:endParaRPr lang="en-US" altLang="zh-CN" sz="1100" dirty="0" smtClean="0"/>
          </a:p>
          <a:p>
            <a:pPr marL="171450" indent="-171450">
              <a:buFont typeface="Arial" panose="020B0604020202020204" pitchFamily="34" charset="0"/>
              <a:buChar char="•"/>
            </a:pPr>
            <a:r>
              <a:rPr lang="zh-CN" altLang="en-US" sz="1100" dirty="0" smtClean="0"/>
              <a:t>小</a:t>
            </a:r>
            <a:r>
              <a:rPr lang="zh-CN" altLang="en-US" sz="1100" dirty="0"/>
              <a:t>组</a:t>
            </a:r>
            <a:r>
              <a:rPr lang="en-US" altLang="zh-CN" sz="1100" dirty="0" smtClean="0"/>
              <a:t>Wiki</a:t>
            </a:r>
            <a:r>
              <a:rPr lang="zh-CN" altLang="en-US" sz="1100" dirty="0"/>
              <a:t>主页更新</a:t>
            </a:r>
            <a:endParaRPr lang="en-US" altLang="zh-CN" sz="1100" dirty="0" smtClean="0"/>
          </a:p>
          <a:p>
            <a:pPr marL="171450" indent="-171450">
              <a:buFont typeface="Arial" panose="020B0604020202020204" pitchFamily="34" charset="0"/>
              <a:buChar char="•"/>
            </a:pPr>
            <a:r>
              <a:rPr lang="zh-CN" altLang="en-US" sz="1100" dirty="0" smtClean="0"/>
              <a:t>学</a:t>
            </a:r>
            <a:r>
              <a:rPr lang="zh-CN" altLang="en-US" sz="1100" dirty="0"/>
              <a:t>习心</a:t>
            </a:r>
            <a:r>
              <a:rPr lang="zh-CN" altLang="en-US" sz="1100" dirty="0" smtClean="0"/>
              <a:t>得</a:t>
            </a:r>
            <a:endParaRPr lang="en-US" altLang="zh-CN" sz="1100" dirty="0" smtClean="0"/>
          </a:p>
          <a:p>
            <a:pPr marL="171450" indent="-171450">
              <a:buFont typeface="Arial" panose="020B0604020202020204" pitchFamily="34" charset="0"/>
              <a:buChar char="•"/>
            </a:pPr>
            <a:r>
              <a:rPr lang="zh-CN" altLang="en-US" sz="1100" dirty="0" smtClean="0"/>
              <a:t>班</a:t>
            </a:r>
            <a:r>
              <a:rPr lang="zh-CN" altLang="en-US" sz="1100" dirty="0"/>
              <a:t>级宪章</a:t>
            </a:r>
          </a:p>
          <a:p>
            <a:pPr marL="171450" indent="-171450">
              <a:buFont typeface="Arial" panose="020B0604020202020204" pitchFamily="34" charset="0"/>
              <a:buChar char="•"/>
            </a:pPr>
            <a:r>
              <a:rPr lang="zh-CN" altLang="en-US" sz="1100" dirty="0"/>
              <a:t>成果、终极汇演流</a:t>
            </a:r>
            <a:r>
              <a:rPr lang="zh-CN" altLang="en-US" sz="1100" dirty="0" smtClean="0"/>
              <a:t>程</a:t>
            </a:r>
            <a:endParaRPr lang="en-US" altLang="zh-CN" sz="1100" dirty="0" smtClean="0"/>
          </a:p>
          <a:p>
            <a:pPr marL="171450" indent="-171450">
              <a:buFont typeface="Arial" panose="020B0604020202020204" pitchFamily="34" charset="0"/>
              <a:buChar char="•"/>
            </a:pPr>
            <a:r>
              <a:rPr lang="zh-CN" altLang="en-US" sz="1100" dirty="0" smtClean="0"/>
              <a:t>工</a:t>
            </a:r>
            <a:r>
              <a:rPr lang="zh-CN" altLang="en-US" sz="1100" dirty="0"/>
              <a:t>作流程及数据展</a:t>
            </a:r>
            <a:r>
              <a:rPr lang="zh-CN" altLang="en-US" sz="1100" dirty="0" smtClean="0"/>
              <a:t>示</a:t>
            </a:r>
            <a:endParaRPr lang="en-US" altLang="zh-CN" sz="1100" dirty="0"/>
          </a:p>
        </p:txBody>
      </p:sp>
      <p:sp>
        <p:nvSpPr>
          <p:cNvPr id="35" name="Rectangle 7"/>
          <p:cNvSpPr/>
          <p:nvPr/>
        </p:nvSpPr>
        <p:spPr>
          <a:xfrm>
            <a:off x="3617373" y="5553928"/>
            <a:ext cx="3737264" cy="600164"/>
          </a:xfrm>
          <a:prstGeom prst="rect">
            <a:avLst/>
          </a:prstGeom>
          <a:noFill/>
        </p:spPr>
        <p:txBody>
          <a:bodyPr wrap="square" rtlCol="0">
            <a:spAutoFit/>
          </a:bodyPr>
          <a:lstStyle/>
          <a:p>
            <a:pPr marL="228600" indent="-228600">
              <a:buFont typeface="+mj-lt"/>
              <a:buAutoNum type="arabicPeriod"/>
            </a:pPr>
            <a:r>
              <a:rPr lang="zh-CN" altLang="en-US" sz="1100" dirty="0" smtClean="0"/>
              <a:t>塑造并不断磨合团队协作意识</a:t>
            </a:r>
            <a:endParaRPr lang="en-US" altLang="zh-CN" sz="1100" dirty="0" smtClean="0"/>
          </a:p>
          <a:p>
            <a:pPr marL="228600" indent="-228600">
              <a:buFont typeface="+mj-lt"/>
              <a:buAutoNum type="arabicPeriod"/>
            </a:pPr>
            <a:r>
              <a:rPr lang="zh-CN" altLang="en-US" sz="1100" dirty="0" smtClean="0"/>
              <a:t>去粗取精，将个人贡献充分</a:t>
            </a:r>
            <a:endParaRPr lang="en-US" altLang="zh-CN" sz="1100" dirty="0" smtClean="0"/>
          </a:p>
          <a:p>
            <a:r>
              <a:rPr lang="zh-CN" altLang="en-US" sz="1100" dirty="0" smtClean="0"/>
              <a:t>展示到团队建设中去</a:t>
            </a:r>
            <a:endParaRPr lang="en-US" altLang="zh-CN" sz="1100" dirty="0" smtClean="0"/>
          </a:p>
        </p:txBody>
      </p:sp>
      <p:sp>
        <p:nvSpPr>
          <p:cNvPr id="29" name="等腰三角形 28"/>
          <p:cNvSpPr/>
          <p:nvPr/>
        </p:nvSpPr>
        <p:spPr>
          <a:xfrm rot="5400000">
            <a:off x="-425117" y="1930491"/>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0" name="矩形 29"/>
          <p:cNvSpPr/>
          <p:nvPr/>
        </p:nvSpPr>
        <p:spPr>
          <a:xfrm>
            <a:off x="1208604" y="2510983"/>
            <a:ext cx="615553" cy="1528624"/>
          </a:xfrm>
          <a:prstGeom prst="rect">
            <a:avLst/>
          </a:prstGeom>
        </p:spPr>
        <p:txBody>
          <a:bodyPr vert="eaVert" wrap="none">
            <a:spAutoFit/>
          </a:bodyPr>
          <a:lstStyle/>
          <a:p>
            <a:r>
              <a:rPr lang="zh-CN" altLang="en-US" sz="2800" dirty="0" smtClean="0">
                <a:solidFill>
                  <a:schemeClr val="bg1"/>
                </a:solidFill>
                <a:latin typeface="Calibri Light" panose="020F0302020204030204" pitchFamily="34" charset="0"/>
              </a:rPr>
              <a:t>课程介绍</a:t>
            </a:r>
            <a:endParaRPr lang="en-US" altLang="zh-CN" sz="28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xmlns="" val="802752941"/>
      </p:ext>
    </p:extLst>
  </p:cSld>
  <p:clrMapOvr>
    <a:masterClrMapping/>
  </p:clrMapOvr>
  <p:transition spd="slow" advTm="1704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10" presetClass="entr" presetSubtype="0" repeatCount="indefinite"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750"/>
                                        <p:tgtEl>
                                          <p:spTgt spid="39"/>
                                        </p:tgtEl>
                                      </p:cBhvr>
                                    </p:animEffect>
                                  </p:childTnLst>
                                </p:cTn>
                              </p:par>
                              <p:par>
                                <p:cTn id="15" presetID="10" presetClass="entr" presetSubtype="0" repeatCount="indefinite" fill="hold" grpId="0" nodeType="withEffect">
                                  <p:stCondLst>
                                    <p:cond delay="2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750"/>
                                        <p:tgtEl>
                                          <p:spTgt spid="40"/>
                                        </p:tgtEl>
                                      </p:cBhvr>
                                    </p:animEffect>
                                  </p:childTnLst>
                                </p:cTn>
                              </p:par>
                              <p:par>
                                <p:cTn id="18" presetID="10" presetClass="entr" presetSubtype="0" repeatCount="indefinite"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750"/>
                                        <p:tgtEl>
                                          <p:spTgt spid="41"/>
                                        </p:tgtEl>
                                      </p:cBhvr>
                                    </p:animEffect>
                                  </p:childTnLst>
                                </p:cTn>
                              </p:par>
                            </p:childTnLst>
                          </p:cTn>
                        </p:par>
                        <p:par>
                          <p:cTn id="21" fill="hold">
                            <p:stCondLst>
                              <p:cond delay="1750"/>
                            </p:stCondLst>
                            <p:childTnLst>
                              <p:par>
                                <p:cTn id="22" presetID="21"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par>
                          <p:cTn id="25" fill="hold">
                            <p:stCondLst>
                              <p:cond delay="3750"/>
                            </p:stCondLst>
                            <p:childTnLst>
                              <p:par>
                                <p:cTn id="26" presetID="22" presetClass="entr" presetSubtype="2"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childTnLst>
                          </p:cTn>
                        </p:par>
                        <p:par>
                          <p:cTn id="29" fill="hold">
                            <p:stCondLst>
                              <p:cond delay="4250"/>
                            </p:stCondLst>
                            <p:childTnLst>
                              <p:par>
                                <p:cTn id="30" presetID="22" presetClass="entr" presetSubtype="8"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41" presetClass="entr" presetSubtype="0" fill="hold" grpId="0" nodeType="withEffect">
                                  <p:stCondLst>
                                    <p:cond delay="0"/>
                                  </p:stCondLst>
                                  <p:iterate type="lt">
                                    <p:tmPct val="6000"/>
                                  </p:iterate>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27"/>
                                        </p:tgtEl>
                                        <p:attrNameLst>
                                          <p:attrName>ppt_y</p:attrName>
                                        </p:attrNameLst>
                                      </p:cBhvr>
                                      <p:tavLst>
                                        <p:tav tm="0">
                                          <p:val>
                                            <p:strVal val="#ppt_y"/>
                                          </p:val>
                                        </p:tav>
                                        <p:tav tm="100000">
                                          <p:val>
                                            <p:strVal val="#ppt_y"/>
                                          </p:val>
                                        </p:tav>
                                      </p:tavLst>
                                    </p:anim>
                                    <p:anim calcmode="lin" valueType="num">
                                      <p:cBhvr>
                                        <p:cTn id="37"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27"/>
                                        </p:tgtEl>
                                      </p:cBhvr>
                                    </p:animEffect>
                                  </p:childTnLst>
                                </p:cTn>
                              </p:par>
                            </p:childTnLst>
                          </p:cTn>
                        </p:par>
                        <p:par>
                          <p:cTn id="40" fill="hold">
                            <p:stCondLst>
                              <p:cond delay="6310"/>
                            </p:stCondLst>
                            <p:childTnLst>
                              <p:par>
                                <p:cTn id="41" presetID="21" presetClass="entr" presetSubtype="1"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heel(1)">
                                      <p:cBhvr>
                                        <p:cTn id="43" dur="2000"/>
                                        <p:tgtEl>
                                          <p:spTgt spid="23"/>
                                        </p:tgtEl>
                                      </p:cBhvr>
                                    </p:animEffect>
                                  </p:childTnLst>
                                </p:cTn>
                              </p:par>
                              <p:par>
                                <p:cTn id="44" presetID="41" presetClass="entr" presetSubtype="0" fill="hold" grpId="0" nodeType="withEffect">
                                  <p:stCondLst>
                                    <p:cond delay="0"/>
                                  </p:stCondLst>
                                  <p:iterate type="lt">
                                    <p:tmPct val="6000"/>
                                  </p:iterate>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32"/>
                                        </p:tgtEl>
                                        <p:attrNameLst>
                                          <p:attrName>ppt_y</p:attrName>
                                        </p:attrNameLst>
                                      </p:cBhvr>
                                      <p:tavLst>
                                        <p:tav tm="0">
                                          <p:val>
                                            <p:strVal val="#ppt_y"/>
                                          </p:val>
                                        </p:tav>
                                        <p:tav tm="100000">
                                          <p:val>
                                            <p:strVal val="#ppt_y"/>
                                          </p:val>
                                        </p:tav>
                                      </p:tavLst>
                                    </p:anim>
                                    <p:anim calcmode="lin" valueType="num">
                                      <p:cBhvr>
                                        <p:cTn id="48"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32"/>
                                        </p:tgtEl>
                                      </p:cBhvr>
                                    </p:animEffect>
                                  </p:childTnLst>
                                </p:cTn>
                              </p:par>
                              <p:par>
                                <p:cTn id="51" presetID="41" presetClass="entr" presetSubtype="0" fill="hold" grpId="0" nodeType="withEffect">
                                  <p:stCondLst>
                                    <p:cond delay="0"/>
                                  </p:stCondLst>
                                  <p:iterate type="lt">
                                    <p:tmPct val="6000"/>
                                  </p:iterate>
                                  <p:childTnLst>
                                    <p:set>
                                      <p:cBhvr>
                                        <p:cTn id="52" dur="1" fill="hold">
                                          <p:stCondLst>
                                            <p:cond delay="0"/>
                                          </p:stCondLst>
                                        </p:cTn>
                                        <p:tgtEl>
                                          <p:spTgt spid="34"/>
                                        </p:tgtEl>
                                        <p:attrNameLst>
                                          <p:attrName>style.visibility</p:attrName>
                                        </p:attrNameLst>
                                      </p:cBhvr>
                                      <p:to>
                                        <p:strVal val="visible"/>
                                      </p:to>
                                    </p:set>
                                    <p:anim calcmode="lin" valueType="num">
                                      <p:cBhvr>
                                        <p:cTn id="53"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34"/>
                                        </p:tgtEl>
                                        <p:attrNameLst>
                                          <p:attrName>ppt_y</p:attrName>
                                        </p:attrNameLst>
                                      </p:cBhvr>
                                      <p:tavLst>
                                        <p:tav tm="0">
                                          <p:val>
                                            <p:strVal val="#ppt_y"/>
                                          </p:val>
                                        </p:tav>
                                        <p:tav tm="100000">
                                          <p:val>
                                            <p:strVal val="#ppt_y"/>
                                          </p:val>
                                        </p:tav>
                                      </p:tavLst>
                                    </p:anim>
                                    <p:anim calcmode="lin" valueType="num">
                                      <p:cBhvr>
                                        <p:cTn id="55"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34"/>
                                        </p:tgtEl>
                                      </p:cBhvr>
                                    </p:animEffect>
                                  </p:childTnLst>
                                </p:cTn>
                              </p:par>
                            </p:childTnLst>
                          </p:cTn>
                        </p:par>
                        <p:par>
                          <p:cTn id="58" fill="hold">
                            <p:stCondLst>
                              <p:cond delay="8760"/>
                            </p:stCondLst>
                            <p:childTnLst>
                              <p:par>
                                <p:cTn id="59" presetID="2" presetClass="entr" presetSubtype="8"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0-#ppt_w/2"/>
                                          </p:val>
                                        </p:tav>
                                        <p:tav tm="100000">
                                          <p:val>
                                            <p:strVal val="#ppt_x"/>
                                          </p:val>
                                        </p:tav>
                                      </p:tavLst>
                                    </p:anim>
                                    <p:anim calcmode="lin" valueType="num">
                                      <p:cBhvr additive="base">
                                        <p:cTn id="62" dur="500" fill="hold"/>
                                        <p:tgtEl>
                                          <p:spTgt spid="29"/>
                                        </p:tgtEl>
                                        <p:attrNameLst>
                                          <p:attrName>ppt_y</p:attrName>
                                        </p:attrNameLst>
                                      </p:cBhvr>
                                      <p:tavLst>
                                        <p:tav tm="0">
                                          <p:val>
                                            <p:strVal val="#ppt_y"/>
                                          </p:val>
                                        </p:tav>
                                        <p:tav tm="100000">
                                          <p:val>
                                            <p:strVal val="#ppt_y"/>
                                          </p:val>
                                        </p:tav>
                                      </p:tavLst>
                                    </p:anim>
                                  </p:childTnLst>
                                </p:cTn>
                              </p:par>
                            </p:childTnLst>
                          </p:cTn>
                        </p:par>
                        <p:par>
                          <p:cTn id="63" fill="hold">
                            <p:stCondLst>
                              <p:cond delay="9260"/>
                            </p:stCondLst>
                            <p:childTnLst>
                              <p:par>
                                <p:cTn id="64" presetID="41" presetClass="entr" presetSubtype="0" fill="hold" grpId="0" nodeType="afterEffect">
                                  <p:stCondLst>
                                    <p:cond delay="0"/>
                                  </p:stCondLst>
                                  <p:iterate type="lt">
                                    <p:tmPct val="5000"/>
                                  </p:iterate>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30"/>
                                        </p:tgtEl>
                                        <p:attrNameLst>
                                          <p:attrName>ppt_y</p:attrName>
                                        </p:attrNameLst>
                                      </p:cBhvr>
                                      <p:tavLst>
                                        <p:tav tm="0">
                                          <p:val>
                                            <p:strVal val="#ppt_y"/>
                                          </p:val>
                                        </p:tav>
                                        <p:tav tm="100000">
                                          <p:val>
                                            <p:strVal val="#ppt_y"/>
                                          </p:val>
                                        </p:tav>
                                      </p:tavLst>
                                    </p:anim>
                                    <p:anim calcmode="lin" valueType="num">
                                      <p:cBhvr>
                                        <p:cTn id="68"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animBg="1"/>
      <p:bldP spid="40" grpId="0" animBg="1"/>
      <p:bldP spid="41" grpId="0" animBg="1"/>
      <p:bldP spid="32" grpId="0"/>
      <p:bldP spid="34" grpId="0"/>
      <p:bldP spid="29"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50"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 name="直接连接符 3"/>
          <p:cNvCxnSpPr/>
          <p:nvPr/>
        </p:nvCxnSpPr>
        <p:spPr>
          <a:xfrm>
            <a:off x="665019" y="512284"/>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7"/>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051207" y="2670629"/>
            <a:ext cx="1712651" cy="1752927"/>
            <a:chOff x="1280133" y="1276560"/>
            <a:chExt cx="1868251" cy="1859379"/>
          </a:xfrm>
        </p:grpSpPr>
        <p:sp>
          <p:nvSpPr>
            <p:cNvPr id="13" name="椭圆 1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TextBox 30"/>
            <p:cNvSpPr txBox="1"/>
            <p:nvPr/>
          </p:nvSpPr>
          <p:spPr>
            <a:xfrm>
              <a:off x="1593283" y="1958746"/>
              <a:ext cx="1555101" cy="411348"/>
            </a:xfrm>
            <a:prstGeom prst="rect">
              <a:avLst/>
            </a:prstGeom>
          </p:spPr>
          <p:txBody>
            <a:bodyPr wrap="square">
              <a:spAutoFit/>
            </a:bodyPr>
            <a:lstStyle>
              <a:defPPr>
                <a:defRPr lang="zh-CN"/>
              </a:defPPr>
              <a:lvl1pPr>
                <a:lnSpc>
                  <a:spcPct val="120000"/>
                </a:lnSpc>
                <a:defRPr sz="1200" b="1">
                  <a:latin typeface="微軟正黑體" panose="020B0604030504040204" pitchFamily="34" charset="-120"/>
                  <a:ea typeface="微軟正黑體" panose="020B0604030504040204" pitchFamily="34" charset="-120"/>
                  <a:cs typeface="Lantinghei SC Extralight" charset="-122"/>
                </a:defRPr>
              </a:lvl1pPr>
            </a:lstStyle>
            <a:p>
              <a:r>
                <a:rPr lang="zh-CN" altLang="en-US" sz="1600" dirty="0" smtClean="0"/>
                <a:t>经验分享</a:t>
              </a:r>
              <a:endParaRPr lang="zh-CN" altLang="en-US" sz="1600" dirty="0"/>
            </a:p>
          </p:txBody>
        </p:sp>
        <p:sp>
          <p:nvSpPr>
            <p:cNvPr id="15" name="等腰三角形 1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46" name="组合 45"/>
          <p:cNvGrpSpPr/>
          <p:nvPr/>
        </p:nvGrpSpPr>
        <p:grpSpPr>
          <a:xfrm>
            <a:off x="7761732" y="2681419"/>
            <a:ext cx="1584080" cy="1752927"/>
            <a:chOff x="1280133" y="1276560"/>
            <a:chExt cx="1728000" cy="1859379"/>
          </a:xfrm>
        </p:grpSpPr>
        <p:sp>
          <p:nvSpPr>
            <p:cNvPr id="47" name="椭圆 46"/>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9" name="等腰三角形 48"/>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52" name="组合 51"/>
          <p:cNvGrpSpPr/>
          <p:nvPr/>
        </p:nvGrpSpPr>
        <p:grpSpPr>
          <a:xfrm>
            <a:off x="9558105" y="2670629"/>
            <a:ext cx="1584080" cy="1752927"/>
            <a:chOff x="1280133" y="1276560"/>
            <a:chExt cx="1728000" cy="1859379"/>
          </a:xfrm>
        </p:grpSpPr>
        <p:sp>
          <p:nvSpPr>
            <p:cNvPr id="53" name="椭圆 5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5" name="等腰三角形 5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
        <p:nvSpPr>
          <p:cNvPr id="61" name="流程图: 联系 60"/>
          <p:cNvSpPr/>
          <p:nvPr/>
        </p:nvSpPr>
        <p:spPr>
          <a:xfrm>
            <a:off x="8906293"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联系 61"/>
          <p:cNvSpPr/>
          <p:nvPr/>
        </p:nvSpPr>
        <p:spPr>
          <a:xfrm>
            <a:off x="9094557"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联系 62"/>
          <p:cNvSpPr/>
          <p:nvPr/>
        </p:nvSpPr>
        <p:spPr>
          <a:xfrm>
            <a:off x="9282820"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17"/>
          <p:cNvSpPr/>
          <p:nvPr>
            <p:custDataLst>
              <p:tags r:id="rId1"/>
            </p:custDataLst>
          </p:nvPr>
        </p:nvSpPr>
        <p:spPr>
          <a:xfrm>
            <a:off x="8361761" y="1388354"/>
            <a:ext cx="1902591" cy="304805"/>
          </a:xfrm>
          <a:custGeom>
            <a:avLst/>
            <a:gdLst>
              <a:gd name="connsiteX0" fmla="*/ 280554 w 1475508"/>
              <a:gd name="connsiteY0" fmla="*/ 0 h 218917"/>
              <a:gd name="connsiteX1" fmla="*/ 1194954 w 1475508"/>
              <a:gd name="connsiteY1" fmla="*/ 0 h 218917"/>
              <a:gd name="connsiteX2" fmla="*/ 1194954 w 1475508"/>
              <a:gd name="connsiteY2" fmla="*/ 708 h 218917"/>
              <a:gd name="connsiteX3" fmla="*/ 1439139 w 1475508"/>
              <a:gd name="connsiteY3" fmla="*/ 708 h 218917"/>
              <a:gd name="connsiteX4" fmla="*/ 1475508 w 1475508"/>
              <a:gd name="connsiteY4" fmla="*/ 37077 h 218917"/>
              <a:gd name="connsiteX5" fmla="*/ 1475508 w 1475508"/>
              <a:gd name="connsiteY5" fmla="*/ 182548 h 218917"/>
              <a:gd name="connsiteX6" fmla="*/ 1439139 w 1475508"/>
              <a:gd name="connsiteY6" fmla="*/ 218917 h 218917"/>
              <a:gd name="connsiteX7" fmla="*/ 1194954 w 1475508"/>
              <a:gd name="connsiteY7" fmla="*/ 218917 h 218917"/>
              <a:gd name="connsiteX8" fmla="*/ 1158586 w 1475508"/>
              <a:gd name="connsiteY8" fmla="*/ 218917 h 218917"/>
              <a:gd name="connsiteX9" fmla="*/ 316922 w 1475508"/>
              <a:gd name="connsiteY9" fmla="*/ 218917 h 218917"/>
              <a:gd name="connsiteX10" fmla="*/ 280554 w 1475508"/>
              <a:gd name="connsiteY10" fmla="*/ 218917 h 218917"/>
              <a:gd name="connsiteX11" fmla="*/ 36369 w 1475508"/>
              <a:gd name="connsiteY11" fmla="*/ 218917 h 218917"/>
              <a:gd name="connsiteX12" fmla="*/ 0 w 1475508"/>
              <a:gd name="connsiteY12" fmla="*/ 182548 h 218917"/>
              <a:gd name="connsiteX13" fmla="*/ 0 w 1475508"/>
              <a:gd name="connsiteY13" fmla="*/ 37077 h 218917"/>
              <a:gd name="connsiteX14" fmla="*/ 36369 w 1475508"/>
              <a:gd name="connsiteY14" fmla="*/ 708 h 218917"/>
              <a:gd name="connsiteX15" fmla="*/ 280554 w 1475508"/>
              <a:gd name="connsiteY15" fmla="*/ 708 h 2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5508" h="218917">
                <a:moveTo>
                  <a:pt x="280554" y="0"/>
                </a:moveTo>
                <a:lnTo>
                  <a:pt x="1194954" y="0"/>
                </a:lnTo>
                <a:lnTo>
                  <a:pt x="1194954" y="708"/>
                </a:lnTo>
                <a:lnTo>
                  <a:pt x="1439139" y="708"/>
                </a:lnTo>
                <a:cubicBezTo>
                  <a:pt x="1459225" y="708"/>
                  <a:pt x="1475508" y="16991"/>
                  <a:pt x="1475508" y="37077"/>
                </a:cubicBezTo>
                <a:lnTo>
                  <a:pt x="1475508" y="182548"/>
                </a:lnTo>
                <a:cubicBezTo>
                  <a:pt x="1475508" y="202634"/>
                  <a:pt x="1459225" y="218917"/>
                  <a:pt x="1439139" y="218917"/>
                </a:cubicBezTo>
                <a:lnTo>
                  <a:pt x="1194954" y="218917"/>
                </a:lnTo>
                <a:lnTo>
                  <a:pt x="1158586" y="218917"/>
                </a:lnTo>
                <a:lnTo>
                  <a:pt x="316922" y="218917"/>
                </a:lnTo>
                <a:lnTo>
                  <a:pt x="280554" y="218917"/>
                </a:lnTo>
                <a:lnTo>
                  <a:pt x="36369" y="218917"/>
                </a:lnTo>
                <a:cubicBezTo>
                  <a:pt x="16283" y="218917"/>
                  <a:pt x="0" y="202634"/>
                  <a:pt x="0" y="182548"/>
                </a:cubicBezTo>
                <a:lnTo>
                  <a:pt x="0" y="37077"/>
                </a:lnTo>
                <a:cubicBezTo>
                  <a:pt x="0" y="16991"/>
                  <a:pt x="16283" y="708"/>
                  <a:pt x="36369" y="708"/>
                </a:cubicBezTo>
                <a:lnTo>
                  <a:pt x="280554" y="7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_文本框 18"/>
          <p:cNvSpPr txBox="1"/>
          <p:nvPr>
            <p:custDataLst>
              <p:tags r:id="rId2"/>
            </p:custDataLst>
          </p:nvPr>
        </p:nvSpPr>
        <p:spPr>
          <a:xfrm>
            <a:off x="8983149" y="1950219"/>
            <a:ext cx="530915" cy="369332"/>
          </a:xfrm>
          <a:prstGeom prst="rect">
            <a:avLst/>
          </a:prstGeom>
          <a:noFill/>
        </p:spPr>
        <p:txBody>
          <a:bodyPr wrap="none" rtlCol="0">
            <a:spAutoFit/>
          </a:bodyPr>
          <a:lstStyle/>
          <a:p>
            <a:r>
              <a:rPr lang="en-US" altLang="zh-CN" dirty="0" smtClean="0">
                <a:latin typeface="GulimChe" panose="020B0609000101010101" pitchFamily="49" charset="-127"/>
                <a:ea typeface="GulimChe" panose="020B0609000101010101" pitchFamily="49" charset="-127"/>
              </a:rPr>
              <a:t>75%</a:t>
            </a:r>
            <a:endParaRPr lang="zh-CN" altLang="en-US" dirty="0">
              <a:latin typeface="GulimChe" panose="020B0609000101010101" pitchFamily="49" charset="-127"/>
              <a:ea typeface="GulimChe" panose="020B0609000101010101" pitchFamily="49" charset="-127"/>
            </a:endParaRPr>
          </a:p>
        </p:txBody>
      </p:sp>
      <p:sp>
        <p:nvSpPr>
          <p:cNvPr id="30" name="PA_文本框 2"/>
          <p:cNvSpPr txBox="1"/>
          <p:nvPr>
            <p:custDataLst>
              <p:tags r:id="rId3"/>
            </p:custDataLst>
          </p:nvPr>
        </p:nvSpPr>
        <p:spPr>
          <a:xfrm>
            <a:off x="8823507" y="893931"/>
            <a:ext cx="992579" cy="369332"/>
          </a:xfrm>
          <a:prstGeom prst="rect">
            <a:avLst/>
          </a:prstGeom>
          <a:noFill/>
        </p:spPr>
        <p:txBody>
          <a:bodyPr wrap="none" rtlCol="0">
            <a:spAutoFit/>
          </a:bodyPr>
          <a:lstStyle/>
          <a:p>
            <a:r>
              <a:rPr lang="en-US" altLang="zh-CN" dirty="0" smtClean="0">
                <a:latin typeface="GulimChe" panose="020B0609000101010101" pitchFamily="49" charset="-127"/>
                <a:ea typeface="GulimChe" panose="020B0609000101010101" pitchFamily="49" charset="-127"/>
              </a:rPr>
              <a:t>Loading</a:t>
            </a:r>
            <a:endParaRPr lang="zh-CN" altLang="en-US" dirty="0">
              <a:latin typeface="GulimChe" panose="020B0609000101010101" pitchFamily="49" charset="-127"/>
              <a:ea typeface="GulimChe" panose="020B0609000101010101" pitchFamily="49" charset="-127"/>
            </a:endParaRPr>
          </a:p>
        </p:txBody>
      </p:sp>
      <p:sp>
        <p:nvSpPr>
          <p:cNvPr id="7" name="Rectangle 6"/>
          <p:cNvSpPr/>
          <p:nvPr/>
        </p:nvSpPr>
        <p:spPr>
          <a:xfrm>
            <a:off x="8361760" y="1388354"/>
            <a:ext cx="1326952" cy="30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77029" y="194404"/>
            <a:ext cx="1866217" cy="707886"/>
          </a:xfrm>
          <a:prstGeom prst="rect">
            <a:avLst/>
          </a:prstGeom>
        </p:spPr>
        <p:txBody>
          <a:bodyPr wrap="none">
            <a:spAutoFit/>
          </a:bodyPr>
          <a:lstStyle/>
          <a:p>
            <a:r>
              <a:rPr lang="en-US" altLang="zh-CN" sz="4000" dirty="0">
                <a:solidFill>
                  <a:schemeClr val="bg1"/>
                </a:solidFill>
                <a:latin typeface="Calibri Light" panose="020F0302020204030204" pitchFamily="34" charset="0"/>
              </a:rPr>
              <a:t> </a:t>
            </a:r>
            <a:r>
              <a:rPr lang="zh-CN" altLang="en-US" sz="4000" dirty="0">
                <a:solidFill>
                  <a:schemeClr val="bg1"/>
                </a:solidFill>
                <a:latin typeface="Calibri Light" panose="020F0302020204030204" pitchFamily="34" charset="0"/>
              </a:rPr>
              <a:t>第三天</a:t>
            </a:r>
            <a:endParaRPr lang="en-US" sz="4000" dirty="0">
              <a:solidFill>
                <a:schemeClr val="bg1"/>
              </a:solidFill>
              <a:latin typeface="Calibri Light" panose="020F0302020204030204" pitchFamily="34" charset="0"/>
            </a:endParaRPr>
          </a:p>
        </p:txBody>
      </p:sp>
      <p:sp>
        <p:nvSpPr>
          <p:cNvPr id="11" name="Rectangle 10"/>
          <p:cNvSpPr/>
          <p:nvPr/>
        </p:nvSpPr>
        <p:spPr>
          <a:xfrm>
            <a:off x="7928355" y="3291964"/>
            <a:ext cx="1451259" cy="387798"/>
          </a:xfrm>
          <a:prstGeom prst="rect">
            <a:avLst/>
          </a:prstGeom>
        </p:spPr>
        <p:txBody>
          <a:bodyPr wrap="square">
            <a:spAutoFit/>
          </a:bodyPr>
          <a:lstStyle/>
          <a:p>
            <a:pPr>
              <a:lnSpc>
                <a:spcPct val="120000"/>
              </a:lnSpc>
            </a:pPr>
            <a:r>
              <a:rPr lang="zh-CN" altLang="en-US" sz="1600" b="1" dirty="0">
                <a:latin typeface="微軟正黑體" panose="020B0604030504040204" pitchFamily="34" charset="-120"/>
                <a:ea typeface="微軟正黑體" panose="020B0604030504040204" pitchFamily="34" charset="-120"/>
                <a:cs typeface="Lantinghei SC Extralight" charset="-122"/>
              </a:rPr>
              <a:t>汇演组委会</a:t>
            </a:r>
            <a:endParaRPr lang="en-US" altLang="zh-CN" sz="1600" b="1" dirty="0">
              <a:latin typeface="微軟正黑體" panose="020B0604030504040204" pitchFamily="34" charset="-120"/>
              <a:ea typeface="微軟正黑體" panose="020B0604030504040204" pitchFamily="34" charset="-120"/>
              <a:cs typeface="Lantinghei SC Extralight" charset="-122"/>
            </a:endParaRPr>
          </a:p>
        </p:txBody>
      </p:sp>
      <p:sp>
        <p:nvSpPr>
          <p:cNvPr id="16" name="Rectangle 15"/>
          <p:cNvSpPr/>
          <p:nvPr/>
        </p:nvSpPr>
        <p:spPr>
          <a:xfrm>
            <a:off x="9860261" y="3264787"/>
            <a:ext cx="1382927" cy="387798"/>
          </a:xfrm>
          <a:prstGeom prst="rect">
            <a:avLst/>
          </a:prstGeom>
        </p:spPr>
        <p:txBody>
          <a:bodyPr wrap="square">
            <a:spAutoFit/>
          </a:bodyPr>
          <a:lstStyle/>
          <a:p>
            <a:pPr>
              <a:lnSpc>
                <a:spcPct val="120000"/>
              </a:lnSpc>
            </a:pPr>
            <a:r>
              <a:rPr lang="zh-CN" altLang="en-US" sz="1600" b="1" dirty="0">
                <a:latin typeface="微軟正黑體" panose="020B0604030504040204" pitchFamily="34" charset="-120"/>
                <a:ea typeface="微軟正黑體" panose="020B0604030504040204" pitchFamily="34" charset="-120"/>
                <a:cs typeface="Lantinghei SC Extralight" charset="-122"/>
              </a:rPr>
              <a:t>班级宪章</a:t>
            </a:r>
            <a:endParaRPr lang="en-US" altLang="zh-CN" sz="1600" b="1" dirty="0">
              <a:latin typeface="微軟正黑體" panose="020B0604030504040204" pitchFamily="34" charset="-120"/>
              <a:ea typeface="微軟正黑體" panose="020B0604030504040204" pitchFamily="34" charset="-120"/>
              <a:cs typeface="Lantinghei SC Extralight" charset="-122"/>
            </a:endParaRPr>
          </a:p>
        </p:txBody>
      </p:sp>
      <p:pic>
        <p:nvPicPr>
          <p:cNvPr id="27"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44260" y="1693158"/>
            <a:ext cx="3883604" cy="29127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32905901"/>
      </p:ext>
    </p:extLst>
  </p:cSld>
  <p:clrMapOvr>
    <a:masterClrMapping/>
  </p:clrMapOvr>
  <p:transition spd="slow" advTm="49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10" presetClass="entr" presetSubtype="0" repeatCount="indefinite"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750"/>
                                        <p:tgtEl>
                                          <p:spTgt spid="61"/>
                                        </p:tgtEl>
                                      </p:cBhvr>
                                    </p:animEffect>
                                  </p:childTnLst>
                                </p:cTn>
                              </p:par>
                              <p:par>
                                <p:cTn id="19" presetID="10" presetClass="entr" presetSubtype="0" repeatCount="indefinite" fill="hold" grpId="0" nodeType="withEffect">
                                  <p:stCondLst>
                                    <p:cond delay="25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750"/>
                                        <p:tgtEl>
                                          <p:spTgt spid="62"/>
                                        </p:tgtEl>
                                      </p:cBhvr>
                                    </p:animEffect>
                                  </p:childTnLst>
                                </p:cTn>
                              </p:par>
                              <p:par>
                                <p:cTn id="22" presetID="10" presetClass="entr" presetSubtype="0" repeatCount="indefinite" fill="hold" grpId="0" nodeType="withEffect">
                                  <p:stCondLst>
                                    <p:cond delay="50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750"/>
                                        <p:tgtEl>
                                          <p:spTgt spid="63"/>
                                        </p:tgtEl>
                                      </p:cBhvr>
                                    </p:animEffect>
                                  </p:childTnLst>
                                </p:cTn>
                              </p:par>
                              <p:par>
                                <p:cTn id="25" presetID="47"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1000"/>
                                        <p:tgtEl>
                                          <p:spTgt spid="52"/>
                                        </p:tgtEl>
                                      </p:cBhvr>
                                    </p:animEffect>
                                    <p:anim calcmode="lin" valueType="num">
                                      <p:cBhvr>
                                        <p:cTn id="38" dur="1000" fill="hold"/>
                                        <p:tgtEl>
                                          <p:spTgt spid="52"/>
                                        </p:tgtEl>
                                        <p:attrNameLst>
                                          <p:attrName>ppt_x</p:attrName>
                                        </p:attrNameLst>
                                      </p:cBhvr>
                                      <p:tavLst>
                                        <p:tav tm="0">
                                          <p:val>
                                            <p:strVal val="#ppt_x"/>
                                          </p:val>
                                        </p:tav>
                                        <p:tav tm="100000">
                                          <p:val>
                                            <p:strVal val="#ppt_x"/>
                                          </p:val>
                                        </p:tav>
                                      </p:tavLst>
                                    </p:anim>
                                    <p:anim calcmode="lin" valueType="num">
                                      <p:cBhvr>
                                        <p:cTn id="39" dur="1000" fill="hold"/>
                                        <p:tgtEl>
                                          <p:spTgt spid="52"/>
                                        </p:tgtEl>
                                        <p:attrNameLst>
                                          <p:attrName>ppt_y</p:attrName>
                                        </p:attrNameLst>
                                      </p:cBhvr>
                                      <p:tavLst>
                                        <p:tav tm="0">
                                          <p:val>
                                            <p:strVal val="#ppt_y-.1"/>
                                          </p:val>
                                        </p:tav>
                                        <p:tav tm="100000">
                                          <p:val>
                                            <p:strVal val="#ppt_y"/>
                                          </p:val>
                                        </p:tav>
                                      </p:tavLst>
                                    </p:anim>
                                  </p:childTnLst>
                                </p:cTn>
                              </p:par>
                              <p:par>
                                <p:cTn id="40" presetID="2" presetClass="exit" presetSubtype="8" fill="hold" nodeType="withEffect">
                                  <p:stCondLst>
                                    <p:cond delay="1250"/>
                                  </p:stCondLst>
                                  <p:childTnLst>
                                    <p:anim calcmode="lin" valueType="num">
                                      <p:cBhvr additive="base">
                                        <p:cTn id="41" dur="500"/>
                                        <p:tgtEl>
                                          <p:spTgt spid="12"/>
                                        </p:tgtEl>
                                        <p:attrNameLst>
                                          <p:attrName>ppt_x</p:attrName>
                                        </p:attrNameLst>
                                      </p:cBhvr>
                                      <p:tavLst>
                                        <p:tav tm="0">
                                          <p:val>
                                            <p:strVal val="ppt_x"/>
                                          </p:val>
                                        </p:tav>
                                        <p:tav tm="100000">
                                          <p:val>
                                            <p:strVal val="0-ppt_w/2"/>
                                          </p:val>
                                        </p:tav>
                                      </p:tavLst>
                                    </p:anim>
                                    <p:anim calcmode="lin" valueType="num">
                                      <p:cBhvr additive="base">
                                        <p:cTn id="42" dur="500"/>
                                        <p:tgtEl>
                                          <p:spTgt spid="12"/>
                                        </p:tgtEl>
                                        <p:attrNameLst>
                                          <p:attrName>ppt_y</p:attrName>
                                        </p:attrNameLst>
                                      </p:cBhvr>
                                      <p:tavLst>
                                        <p:tav tm="0">
                                          <p:val>
                                            <p:strVal val="ppt_y"/>
                                          </p:val>
                                        </p:tav>
                                        <p:tav tm="100000">
                                          <p:val>
                                            <p:strVal val="ppt_y"/>
                                          </p:val>
                                        </p:tav>
                                      </p:tavLst>
                                    </p:anim>
                                    <p:set>
                                      <p:cBhvr>
                                        <p:cTn id="43" dur="1" fill="hold">
                                          <p:stCondLst>
                                            <p:cond delay="499"/>
                                          </p:stCondLst>
                                        </p:cTn>
                                        <p:tgtEl>
                                          <p:spTgt spid="12"/>
                                        </p:tgtEl>
                                        <p:attrNameLst>
                                          <p:attrName>style.visibility</p:attrName>
                                        </p:attrNameLst>
                                      </p:cBhvr>
                                      <p:to>
                                        <p:strVal val="hidden"/>
                                      </p:to>
                                    </p:set>
                                  </p:childTnLst>
                                </p:cTn>
                              </p:par>
                              <p:par>
                                <p:cTn id="44" presetID="2" presetClass="exit" presetSubtype="8" fill="hold" nodeType="withEffect">
                                  <p:stCondLst>
                                    <p:cond delay="1250"/>
                                  </p:stCondLst>
                                  <p:childTnLst>
                                    <p:anim calcmode="lin" valueType="num">
                                      <p:cBhvr additive="base">
                                        <p:cTn id="45" dur="500"/>
                                        <p:tgtEl>
                                          <p:spTgt spid="46"/>
                                        </p:tgtEl>
                                        <p:attrNameLst>
                                          <p:attrName>ppt_x</p:attrName>
                                        </p:attrNameLst>
                                      </p:cBhvr>
                                      <p:tavLst>
                                        <p:tav tm="0">
                                          <p:val>
                                            <p:strVal val="ppt_x"/>
                                          </p:val>
                                        </p:tav>
                                        <p:tav tm="100000">
                                          <p:val>
                                            <p:strVal val="0-ppt_w/2"/>
                                          </p:val>
                                        </p:tav>
                                      </p:tavLst>
                                    </p:anim>
                                    <p:anim calcmode="lin" valueType="num">
                                      <p:cBhvr additive="base">
                                        <p:cTn id="46" dur="500"/>
                                        <p:tgtEl>
                                          <p:spTgt spid="46"/>
                                        </p:tgtEl>
                                        <p:attrNameLst>
                                          <p:attrName>ppt_y</p:attrName>
                                        </p:attrNameLst>
                                      </p:cBhvr>
                                      <p:tavLst>
                                        <p:tav tm="0">
                                          <p:val>
                                            <p:strVal val="ppt_y"/>
                                          </p:val>
                                        </p:tav>
                                        <p:tav tm="100000">
                                          <p:val>
                                            <p:strVal val="ppt_y"/>
                                          </p:val>
                                        </p:tav>
                                      </p:tavLst>
                                    </p:anim>
                                    <p:set>
                                      <p:cBhvr>
                                        <p:cTn id="47" dur="1" fill="hold">
                                          <p:stCondLst>
                                            <p:cond delay="499"/>
                                          </p:stCondLst>
                                        </p:cTn>
                                        <p:tgtEl>
                                          <p:spTgt spid="46"/>
                                        </p:tgtEl>
                                        <p:attrNameLst>
                                          <p:attrName>style.visibility</p:attrName>
                                        </p:attrNameLst>
                                      </p:cBhvr>
                                      <p:to>
                                        <p:strVal val="hidden"/>
                                      </p:to>
                                    </p:set>
                                  </p:childTnLst>
                                </p:cTn>
                              </p:par>
                              <p:par>
                                <p:cTn id="48" presetID="2" presetClass="exit" presetSubtype="8" fill="hold" nodeType="withEffect">
                                  <p:stCondLst>
                                    <p:cond delay="1250"/>
                                  </p:stCondLst>
                                  <p:childTnLst>
                                    <p:anim calcmode="lin" valueType="num">
                                      <p:cBhvr additive="base">
                                        <p:cTn id="49" dur="500"/>
                                        <p:tgtEl>
                                          <p:spTgt spid="52"/>
                                        </p:tgtEl>
                                        <p:attrNameLst>
                                          <p:attrName>ppt_x</p:attrName>
                                        </p:attrNameLst>
                                      </p:cBhvr>
                                      <p:tavLst>
                                        <p:tav tm="0">
                                          <p:val>
                                            <p:strVal val="ppt_x"/>
                                          </p:val>
                                        </p:tav>
                                        <p:tav tm="100000">
                                          <p:val>
                                            <p:strVal val="0-ppt_w/2"/>
                                          </p:val>
                                        </p:tav>
                                      </p:tavLst>
                                    </p:anim>
                                    <p:anim calcmode="lin" valueType="num">
                                      <p:cBhvr additive="base">
                                        <p:cTn id="50" dur="500"/>
                                        <p:tgtEl>
                                          <p:spTgt spid="52"/>
                                        </p:tgtEl>
                                        <p:attrNameLst>
                                          <p:attrName>ppt_y</p:attrName>
                                        </p:attrNameLst>
                                      </p:cBhvr>
                                      <p:tavLst>
                                        <p:tav tm="0">
                                          <p:val>
                                            <p:strVal val="ppt_y"/>
                                          </p:val>
                                        </p:tav>
                                        <p:tav tm="100000">
                                          <p:val>
                                            <p:strVal val="ppt_y"/>
                                          </p:val>
                                        </p:tav>
                                      </p:tavLst>
                                    </p:anim>
                                    <p:set>
                                      <p:cBhvr>
                                        <p:cTn id="51" dur="1" fill="hold">
                                          <p:stCondLst>
                                            <p:cond delay="499"/>
                                          </p:stCondLst>
                                        </p:cTn>
                                        <p:tgtEl>
                                          <p:spTgt spid="52"/>
                                        </p:tgtEl>
                                        <p:attrNameLst>
                                          <p:attrName>style.visibility</p:attrName>
                                        </p:attrNameLst>
                                      </p:cBhvr>
                                      <p:to>
                                        <p:strVal val="hidden"/>
                                      </p:to>
                                    </p:set>
                                  </p:childTnLst>
                                </p:cTn>
                              </p:par>
                              <p:par>
                                <p:cTn id="52" presetID="1" presetClass="exit" presetSubtype="0" fill="hold" grpId="1" nodeType="withEffect">
                                  <p:stCondLst>
                                    <p:cond delay="1250"/>
                                  </p:stCondLst>
                                  <p:childTnLst>
                                    <p:set>
                                      <p:cBhvr>
                                        <p:cTn id="53" dur="1" fill="hold">
                                          <p:stCondLst>
                                            <p:cond delay="0"/>
                                          </p:stCondLst>
                                        </p:cTn>
                                        <p:tgtEl>
                                          <p:spTgt spid="61"/>
                                        </p:tgtEl>
                                        <p:attrNameLst>
                                          <p:attrName>style.visibility</p:attrName>
                                        </p:attrNameLst>
                                      </p:cBhvr>
                                      <p:to>
                                        <p:strVal val="hidden"/>
                                      </p:to>
                                    </p:set>
                                  </p:childTnLst>
                                </p:cTn>
                              </p:par>
                              <p:par>
                                <p:cTn id="54" presetID="1" presetClass="exit" presetSubtype="0" fill="hold" grpId="1" nodeType="withEffect">
                                  <p:stCondLst>
                                    <p:cond delay="1250"/>
                                  </p:stCondLst>
                                  <p:childTnLst>
                                    <p:set>
                                      <p:cBhvr>
                                        <p:cTn id="55" dur="1" fill="hold">
                                          <p:stCondLst>
                                            <p:cond delay="0"/>
                                          </p:stCondLst>
                                        </p:cTn>
                                        <p:tgtEl>
                                          <p:spTgt spid="62"/>
                                        </p:tgtEl>
                                        <p:attrNameLst>
                                          <p:attrName>style.visibility</p:attrName>
                                        </p:attrNameLst>
                                      </p:cBhvr>
                                      <p:to>
                                        <p:strVal val="hidden"/>
                                      </p:to>
                                    </p:set>
                                  </p:childTnLst>
                                </p:cTn>
                              </p:par>
                              <p:par>
                                <p:cTn id="56" presetID="1" presetClass="exit" presetSubtype="0" fill="hold" grpId="1" nodeType="withEffect">
                                  <p:stCondLst>
                                    <p:cond delay="1250"/>
                                  </p:stCondLst>
                                  <p:childTnLst>
                                    <p:set>
                                      <p:cBhvr>
                                        <p:cTn id="57" dur="1" fill="hold">
                                          <p:stCondLst>
                                            <p:cond delay="0"/>
                                          </p:stCondLst>
                                        </p:cTn>
                                        <p:tgtEl>
                                          <p:spTgt spid="63"/>
                                        </p:tgtEl>
                                        <p:attrNameLst>
                                          <p:attrName>style.visibility</p:attrName>
                                        </p:attrNameLst>
                                      </p:cBhvr>
                                      <p:to>
                                        <p:strVal val="hidden"/>
                                      </p:to>
                                    </p:set>
                                  </p:childTnLst>
                                </p:cTn>
                              </p:par>
                            </p:childTnLst>
                          </p:cTn>
                        </p:par>
                        <p:par>
                          <p:cTn id="58" fill="hold">
                            <p:stCondLst>
                              <p:cond delay="2250"/>
                            </p:stCondLst>
                            <p:childTnLst>
                              <p:par>
                                <p:cTn id="59" presetID="10" presetClass="entr" presetSubtype="0"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par>
                          <p:cTn id="62" fill="hold">
                            <p:stCondLst>
                              <p:cond delay="2750"/>
                            </p:stCondLst>
                            <p:childTnLst>
                              <p:par>
                                <p:cTn id="63" presetID="22" presetClass="entr" presetSubtype="8"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3000"/>
                                        <p:tgtEl>
                                          <p:spTgt spid="28"/>
                                        </p:tgtEl>
                                      </p:cBhvr>
                                    </p:animEffect>
                                  </p:childTnLst>
                                </p:cTn>
                              </p:par>
                            </p:childTnLst>
                          </p:cTn>
                        </p:par>
                        <p:par>
                          <p:cTn id="66" fill="hold">
                            <p:stCondLst>
                              <p:cond delay="5750"/>
                            </p:stCondLst>
                            <p:childTnLst>
                              <p:par>
                                <p:cTn id="67" presetID="10" presetClass="entr" presetSubtype="0"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26" presetClass="emph" presetSubtype="0" repeatCount="2000" fill="hold" grpId="1" nodeType="withEffect">
                                  <p:stCondLst>
                                    <p:cond delay="0"/>
                                  </p:stCondLst>
                                  <p:childTnLst>
                                    <p:animEffect transition="out" filter="fade">
                                      <p:cBhvr>
                                        <p:cTn id="71" dur="500" tmFilter="0, 0; .2, .5; .8, .5; 1, 0"/>
                                        <p:tgtEl>
                                          <p:spTgt spid="29"/>
                                        </p:tgtEl>
                                      </p:cBhvr>
                                    </p:animEffect>
                                    <p:animScale>
                                      <p:cBhvr>
                                        <p:cTn id="72"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1" grpId="1" animBg="1"/>
      <p:bldP spid="62" grpId="0" animBg="1"/>
      <p:bldP spid="62" grpId="1" animBg="1"/>
      <p:bldP spid="63" grpId="0" animBg="1"/>
      <p:bldP spid="63" grpId="1" animBg="1"/>
      <p:bldP spid="28" grpId="0" animBg="1"/>
      <p:bldP spid="29" grpId="0"/>
      <p:bldP spid="29" grpId="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349306" y="139113"/>
            <a:ext cx="10887" cy="195942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60192" y="4505378"/>
            <a:ext cx="0" cy="2144804"/>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6585859" y="-1"/>
            <a:ext cx="3243943" cy="653143"/>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0" idx="2"/>
          </p:cNvCxnSpPr>
          <p:nvPr/>
        </p:nvCxnSpPr>
        <p:spPr>
          <a:xfrm rot="10800000" flipV="1">
            <a:off x="3488612" y="653144"/>
            <a:ext cx="2128419" cy="1445397"/>
          </a:xfrm>
          <a:prstGeom prst="bentConnector3">
            <a:avLst>
              <a:gd name="adj1" fmla="val 10012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6" idx="6"/>
          </p:cNvCxnSpPr>
          <p:nvPr/>
        </p:nvCxnSpPr>
        <p:spPr>
          <a:xfrm>
            <a:off x="3947870" y="2580096"/>
            <a:ext cx="4847787" cy="734944"/>
          </a:xfrm>
          <a:prstGeom prst="bentConnector3">
            <a:avLst>
              <a:gd name="adj1" fmla="val 9985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4"/>
          </p:cNvCxnSpPr>
          <p:nvPr/>
        </p:nvCxnSpPr>
        <p:spPr>
          <a:xfrm rot="5400000">
            <a:off x="6494507" y="2753069"/>
            <a:ext cx="890277" cy="37120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00962" y="5530979"/>
            <a:ext cx="3484303" cy="430887"/>
          </a:xfrm>
          <a:prstGeom prst="rect">
            <a:avLst/>
          </a:prstGeom>
          <a:noFill/>
        </p:spPr>
        <p:txBody>
          <a:bodyPr wrap="square" rtlCol="0">
            <a:spAutoFit/>
          </a:bodyPr>
          <a:lstStyle/>
          <a:p>
            <a:pPr marL="228600" indent="-228600">
              <a:buAutoNum type="arabicPlain"/>
            </a:pPr>
            <a:r>
              <a:rPr lang="zh-CN" altLang="en-US" sz="1100" dirty="0" smtClean="0"/>
              <a:t>充</a:t>
            </a:r>
            <a:r>
              <a:rPr lang="zh-CN" altLang="en-US" sz="1100" dirty="0"/>
              <a:t>分发挥协同作用在项目管理中的优</a:t>
            </a:r>
            <a:r>
              <a:rPr lang="zh-CN" altLang="en-US" sz="1100" dirty="0" smtClean="0"/>
              <a:t>势</a:t>
            </a:r>
            <a:endParaRPr lang="en-US" altLang="zh-CN" sz="1100" dirty="0"/>
          </a:p>
          <a:p>
            <a:r>
              <a:rPr lang="en-US" altLang="zh-CN" sz="1100" dirty="0" smtClean="0"/>
              <a:t>2</a:t>
            </a:r>
            <a:r>
              <a:rPr lang="zh-CN" altLang="en-US" sz="1100" dirty="0" smtClean="0"/>
              <a:t>      充</a:t>
            </a:r>
            <a:r>
              <a:rPr lang="zh-CN" altLang="en-US" sz="1100" dirty="0"/>
              <a:t>分锻炼组织管理的思维模</a:t>
            </a:r>
            <a:r>
              <a:rPr lang="zh-CN" altLang="en-US" sz="1100" dirty="0" smtClean="0"/>
              <a:t>式</a:t>
            </a:r>
            <a:endParaRPr lang="zh-CN" altLang="en-US" sz="1100" dirty="0"/>
          </a:p>
        </p:txBody>
      </p:sp>
      <p:sp>
        <p:nvSpPr>
          <p:cNvPr id="27" name="文本框 26"/>
          <p:cNvSpPr txBox="1"/>
          <p:nvPr/>
        </p:nvSpPr>
        <p:spPr>
          <a:xfrm>
            <a:off x="9290461" y="1350946"/>
            <a:ext cx="2825339" cy="1277273"/>
          </a:xfrm>
          <a:prstGeom prst="rect">
            <a:avLst/>
          </a:prstGeom>
          <a:noFill/>
        </p:spPr>
        <p:txBody>
          <a:bodyPr wrap="square" rtlCol="0">
            <a:spAutoFit/>
          </a:bodyPr>
          <a:lstStyle>
            <a:defPPr>
              <a:defRPr lang="zh-CN"/>
            </a:defPPr>
            <a:lvl1pPr>
              <a:defRPr sz="1200"/>
            </a:lvl1pPr>
          </a:lstStyle>
          <a:p>
            <a:pPr marL="228600" indent="-228600">
              <a:buFont typeface="+mj-lt"/>
              <a:buAutoNum type="arabicPeriod"/>
            </a:pPr>
            <a:r>
              <a:rPr lang="zh-CN" altLang="en-US" sz="1100" dirty="0" smtClean="0"/>
              <a:t>各</a:t>
            </a:r>
            <a:r>
              <a:rPr lang="zh-CN" altLang="en-US" sz="1100" dirty="0"/>
              <a:t>小组学习成果。</a:t>
            </a:r>
          </a:p>
          <a:p>
            <a:pPr marL="171450" indent="-171450">
              <a:buFont typeface="Arial" panose="020B0604020202020204" pitchFamily="34" charset="0"/>
              <a:buChar char="•"/>
            </a:pPr>
            <a:r>
              <a:rPr lang="en-US" sz="1100" dirty="0" smtClean="0"/>
              <a:t>Wiki</a:t>
            </a:r>
            <a:r>
              <a:rPr lang="zh-CN" altLang="en-US" sz="1100" dirty="0"/>
              <a:t>记录。</a:t>
            </a:r>
          </a:p>
          <a:p>
            <a:pPr marL="171450" indent="-171450">
              <a:buFont typeface="Arial" panose="020B0604020202020204" pitchFamily="34" charset="0"/>
              <a:buChar char="•"/>
            </a:pPr>
            <a:r>
              <a:rPr lang="zh-CN" altLang="en-US" sz="1100" dirty="0" smtClean="0"/>
              <a:t>通</a:t>
            </a:r>
            <a:r>
              <a:rPr lang="zh-CN" altLang="en-US" sz="1100" dirty="0"/>
              <a:t>过晨间汇报</a:t>
            </a:r>
            <a:r>
              <a:rPr lang="en-US" altLang="zh-CN" sz="1100" dirty="0" err="1"/>
              <a:t>github</a:t>
            </a:r>
            <a:r>
              <a:rPr lang="zh-CN" altLang="en-US" sz="1100" dirty="0" smtClean="0"/>
              <a:t>，</a:t>
            </a:r>
            <a:endParaRPr lang="en-US" altLang="zh-CN" sz="1100" dirty="0" smtClean="0"/>
          </a:p>
          <a:p>
            <a:pPr marL="171450" indent="-171450"/>
            <a:r>
              <a:rPr lang="en-US" altLang="zh-CN" sz="1100" dirty="0" smtClean="0"/>
              <a:t> </a:t>
            </a:r>
            <a:r>
              <a:rPr lang="en-US" altLang="zh-CN" sz="1100" dirty="0" smtClean="0"/>
              <a:t>     </a:t>
            </a:r>
            <a:r>
              <a:rPr lang="zh-CN" altLang="en-US" sz="1100" dirty="0" smtClean="0"/>
              <a:t>挑战</a:t>
            </a:r>
            <a:r>
              <a:rPr lang="zh-CN" altLang="en-US" sz="1100" dirty="0"/>
              <a:t>方公布</a:t>
            </a:r>
            <a:r>
              <a:rPr lang="zh-CN" altLang="en-US" sz="1100" dirty="0" smtClean="0"/>
              <a:t>学习过程</a:t>
            </a:r>
            <a:endParaRPr lang="en-US" altLang="zh-CN" sz="1100" dirty="0" smtClean="0"/>
          </a:p>
          <a:p>
            <a:pPr marL="171450" indent="-171450"/>
            <a:r>
              <a:rPr lang="en-US" altLang="zh-CN" sz="1100" dirty="0" smtClean="0"/>
              <a:t> </a:t>
            </a:r>
            <a:r>
              <a:rPr lang="en-US" altLang="zh-CN" sz="1100" dirty="0" smtClean="0"/>
              <a:t>     </a:t>
            </a:r>
            <a:r>
              <a:rPr lang="zh-CN" altLang="en-US" sz="1100" dirty="0" smtClean="0"/>
              <a:t>数据的</a:t>
            </a:r>
            <a:r>
              <a:rPr lang="zh-CN" altLang="en-US" sz="1100" dirty="0"/>
              <a:t>统</a:t>
            </a:r>
            <a:r>
              <a:rPr lang="zh-CN" altLang="en-US" sz="1100" dirty="0" smtClean="0"/>
              <a:t>计报告</a:t>
            </a:r>
            <a:endParaRPr lang="en-US" altLang="zh-CN" sz="1100" dirty="0"/>
          </a:p>
          <a:p>
            <a:r>
              <a:rPr lang="en-US" altLang="zh-CN" sz="1100" dirty="0" smtClean="0"/>
              <a:t>2      </a:t>
            </a:r>
            <a:r>
              <a:rPr lang="zh-CN" altLang="en-US" sz="1100" dirty="0" smtClean="0"/>
              <a:t>学</a:t>
            </a:r>
            <a:r>
              <a:rPr lang="zh-CN" altLang="en-US" sz="1100" dirty="0"/>
              <a:t>长</a:t>
            </a:r>
            <a:r>
              <a:rPr lang="zh-CN" altLang="en-US" sz="1100" dirty="0" smtClean="0"/>
              <a:t>经</a:t>
            </a:r>
            <a:r>
              <a:rPr lang="zh-CN" altLang="en-US" sz="1100" dirty="0"/>
              <a:t>验</a:t>
            </a:r>
            <a:r>
              <a:rPr lang="zh-CN" altLang="en-US" sz="1100" dirty="0" smtClean="0"/>
              <a:t>学习</a:t>
            </a:r>
            <a:r>
              <a:rPr lang="en-US" sz="1100" dirty="0" smtClean="0"/>
              <a:t>Wiki</a:t>
            </a:r>
            <a:r>
              <a:rPr lang="zh-CN" altLang="en-US" sz="1100" dirty="0" smtClean="0"/>
              <a:t>记录</a:t>
            </a:r>
            <a:endParaRPr lang="en-US" altLang="zh-CN" sz="1100" dirty="0" smtClean="0"/>
          </a:p>
          <a:p>
            <a:r>
              <a:rPr lang="en-US" altLang="zh-CN" sz="1100" dirty="0" smtClean="0"/>
              <a:t>3      </a:t>
            </a:r>
            <a:r>
              <a:rPr lang="zh-CN" altLang="en-US" sz="1100" dirty="0" smtClean="0"/>
              <a:t>辩</a:t>
            </a:r>
            <a:r>
              <a:rPr lang="zh-CN" altLang="en-US" sz="1100" dirty="0"/>
              <a:t>论成</a:t>
            </a:r>
            <a:r>
              <a:rPr lang="zh-CN" altLang="en-US" sz="1100" dirty="0" smtClean="0"/>
              <a:t>果修改</a:t>
            </a:r>
            <a:r>
              <a:rPr lang="zh-CN" altLang="en-US" sz="1100" dirty="0"/>
              <a:t>反馈</a:t>
            </a:r>
            <a:endParaRPr lang="en-US" altLang="zh-CN" sz="1100" dirty="0"/>
          </a:p>
        </p:txBody>
      </p:sp>
      <p:sp>
        <p:nvSpPr>
          <p:cNvPr id="10" name="椭圆 9"/>
          <p:cNvSpPr/>
          <p:nvPr/>
        </p:nvSpPr>
        <p:spPr>
          <a:xfrm>
            <a:off x="5617030" y="211071"/>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979043" y="2138024"/>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311243" y="3279799"/>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4800" y="4618132"/>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联系 38"/>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联系 39"/>
          <p:cNvSpPr/>
          <p:nvPr/>
        </p:nvSpPr>
        <p:spPr>
          <a:xfrm>
            <a:off x="6024785"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联系 40"/>
          <p:cNvSpPr/>
          <p:nvPr/>
        </p:nvSpPr>
        <p:spPr>
          <a:xfrm>
            <a:off x="6213048"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p:cNvSpPr/>
          <p:nvPr/>
        </p:nvSpPr>
        <p:spPr>
          <a:xfrm>
            <a:off x="5839935" y="468477"/>
            <a:ext cx="646331" cy="369332"/>
          </a:xfrm>
          <a:prstGeom prst="rect">
            <a:avLst/>
          </a:prstGeom>
        </p:spPr>
        <p:txBody>
          <a:bodyPr wrap="none">
            <a:spAutoFit/>
          </a:bodyPr>
          <a:lstStyle/>
          <a:p>
            <a:r>
              <a:rPr lang="zh-CN" altLang="en-US" dirty="0">
                <a:latin typeface="Calibri Light" panose="020F0302020204030204" pitchFamily="34" charset="0"/>
              </a:rPr>
              <a:t>输入</a:t>
            </a:r>
            <a:endParaRPr lang="en-US" dirty="0"/>
          </a:p>
        </p:txBody>
      </p:sp>
      <p:sp>
        <p:nvSpPr>
          <p:cNvPr id="44" name="Rectangle 43"/>
          <p:cNvSpPr/>
          <p:nvPr/>
        </p:nvSpPr>
        <p:spPr>
          <a:xfrm>
            <a:off x="3169578" y="2395430"/>
            <a:ext cx="646331" cy="369332"/>
          </a:xfrm>
          <a:prstGeom prst="rect">
            <a:avLst/>
          </a:prstGeom>
        </p:spPr>
        <p:txBody>
          <a:bodyPr wrap="none">
            <a:spAutoFit/>
          </a:bodyPr>
          <a:lstStyle/>
          <a:p>
            <a:r>
              <a:rPr lang="zh-CN" altLang="en-US" dirty="0">
                <a:latin typeface="Calibri Light" panose="020F0302020204030204" pitchFamily="34" charset="0"/>
              </a:rPr>
              <a:t>过程</a:t>
            </a:r>
            <a:endParaRPr lang="en-US" dirty="0"/>
          </a:p>
        </p:txBody>
      </p:sp>
      <p:sp>
        <p:nvSpPr>
          <p:cNvPr id="45" name="Rectangle 44"/>
          <p:cNvSpPr/>
          <p:nvPr/>
        </p:nvSpPr>
        <p:spPr>
          <a:xfrm>
            <a:off x="8472491" y="3537204"/>
            <a:ext cx="646331" cy="369332"/>
          </a:xfrm>
          <a:prstGeom prst="rect">
            <a:avLst/>
          </a:prstGeom>
        </p:spPr>
        <p:txBody>
          <a:bodyPr wrap="none">
            <a:spAutoFit/>
          </a:bodyPr>
          <a:lstStyle/>
          <a:p>
            <a:r>
              <a:rPr lang="zh-CN" altLang="en-US" dirty="0" smtClean="0"/>
              <a:t>输出</a:t>
            </a:r>
            <a:endParaRPr lang="en-US" dirty="0"/>
          </a:p>
        </p:txBody>
      </p:sp>
      <p:sp>
        <p:nvSpPr>
          <p:cNvPr id="46" name="Rectangle 45"/>
          <p:cNvSpPr/>
          <p:nvPr/>
        </p:nvSpPr>
        <p:spPr>
          <a:xfrm>
            <a:off x="4280046" y="4875537"/>
            <a:ext cx="646331" cy="369332"/>
          </a:xfrm>
          <a:prstGeom prst="rect">
            <a:avLst/>
          </a:prstGeom>
        </p:spPr>
        <p:txBody>
          <a:bodyPr wrap="none">
            <a:spAutoFit/>
          </a:bodyPr>
          <a:lstStyle/>
          <a:p>
            <a:r>
              <a:rPr lang="zh-CN" altLang="en-US" dirty="0" smtClean="0"/>
              <a:t>效果</a:t>
            </a:r>
            <a:endParaRPr lang="en-US" dirty="0"/>
          </a:p>
        </p:txBody>
      </p:sp>
      <p:sp>
        <p:nvSpPr>
          <p:cNvPr id="8" name="Rectangle 7"/>
          <p:cNvSpPr/>
          <p:nvPr/>
        </p:nvSpPr>
        <p:spPr>
          <a:xfrm>
            <a:off x="2767443" y="3105835"/>
            <a:ext cx="3737264" cy="1923604"/>
          </a:xfrm>
          <a:prstGeom prst="rect">
            <a:avLst/>
          </a:prstGeom>
          <a:noFill/>
        </p:spPr>
        <p:txBody>
          <a:bodyPr wrap="square" rtlCol="0">
            <a:spAutoFit/>
          </a:bodyPr>
          <a:lstStyle/>
          <a:p>
            <a:pPr marL="228600" indent="-228600">
              <a:buFont typeface="+mj-lt"/>
              <a:buAutoNum type="arabicPeriod"/>
            </a:pPr>
            <a:r>
              <a:rPr lang="zh-CN" altLang="en-US" sz="1100" dirty="0" smtClean="0"/>
              <a:t> </a:t>
            </a:r>
            <a:r>
              <a:rPr lang="en-US" sz="1100" dirty="0"/>
              <a:t>09：00 - 10：20</a:t>
            </a:r>
            <a:endParaRPr lang="en-US" altLang="zh-CN" sz="1100" dirty="0"/>
          </a:p>
          <a:p>
            <a:r>
              <a:rPr lang="zh-CN" altLang="en-US" sz="1100" dirty="0" smtClean="0"/>
              <a:t>晨</a:t>
            </a:r>
            <a:r>
              <a:rPr lang="zh-CN" altLang="en-US" sz="1100" dirty="0"/>
              <a:t>间汇报（逻辑模型</a:t>
            </a:r>
            <a:r>
              <a:rPr lang="en-US" altLang="zh-CN" sz="1100" dirty="0"/>
              <a:t>2.0</a:t>
            </a:r>
            <a:r>
              <a:rPr lang="zh-CN" altLang="en-US" sz="1100" dirty="0" smtClean="0"/>
              <a:t>）</a:t>
            </a:r>
            <a:endParaRPr lang="en-US" altLang="zh-CN" sz="1100" dirty="0" smtClean="0"/>
          </a:p>
          <a:p>
            <a:r>
              <a:rPr lang="zh-CN" altLang="en-US" sz="1100" dirty="0" smtClean="0"/>
              <a:t>上</a:t>
            </a:r>
            <a:r>
              <a:rPr lang="zh-CN" altLang="en-US" sz="1100" dirty="0"/>
              <a:t>传</a:t>
            </a:r>
            <a:r>
              <a:rPr lang="en-US" altLang="zh-CN" sz="1100" dirty="0" err="1"/>
              <a:t>github</a:t>
            </a:r>
            <a:r>
              <a:rPr lang="zh-CN" altLang="en-US" sz="1100" dirty="0"/>
              <a:t>晨间展示</a:t>
            </a:r>
          </a:p>
          <a:p>
            <a:pPr marL="171450" indent="-171450">
              <a:buFont typeface="Arial" panose="020B0604020202020204" pitchFamily="34" charset="0"/>
              <a:buChar char="•"/>
            </a:pPr>
            <a:r>
              <a:rPr lang="zh-CN" altLang="en-US" sz="1100" dirty="0" smtClean="0"/>
              <a:t>展</a:t>
            </a:r>
            <a:r>
              <a:rPr lang="zh-CN" altLang="en-US" sz="1100" dirty="0"/>
              <a:t>示班级宪</a:t>
            </a:r>
            <a:r>
              <a:rPr lang="zh-CN" altLang="en-US" sz="1100" dirty="0" smtClean="0"/>
              <a:t>章</a:t>
            </a:r>
            <a:endParaRPr lang="en-US" altLang="zh-CN" sz="1100" dirty="0" smtClean="0"/>
          </a:p>
          <a:p>
            <a:r>
              <a:rPr lang="en-US" altLang="zh-CN" sz="1100" dirty="0" smtClean="0"/>
              <a:t>2      </a:t>
            </a:r>
            <a:r>
              <a:rPr lang="en-US" sz="1100" dirty="0"/>
              <a:t>10：20 - 11：00</a:t>
            </a:r>
            <a:endParaRPr lang="en-US" altLang="zh-CN" sz="1100" dirty="0" smtClean="0"/>
          </a:p>
          <a:p>
            <a:r>
              <a:rPr lang="zh-CN" altLang="en-US" sz="1100" dirty="0" smtClean="0"/>
              <a:t>学</a:t>
            </a:r>
            <a:r>
              <a:rPr lang="zh-CN" altLang="en-US" sz="1100" dirty="0"/>
              <a:t>长</a:t>
            </a:r>
            <a:r>
              <a:rPr lang="zh-CN" altLang="en-US" sz="1100" dirty="0" smtClean="0"/>
              <a:t>经</a:t>
            </a:r>
            <a:r>
              <a:rPr lang="zh-CN" altLang="en-US" sz="1100" dirty="0"/>
              <a:t>验分</a:t>
            </a:r>
            <a:r>
              <a:rPr lang="zh-CN" altLang="en-US" sz="1100" dirty="0" smtClean="0"/>
              <a:t>享</a:t>
            </a:r>
            <a:endParaRPr lang="en-US" altLang="zh-CN" sz="1100" dirty="0" smtClean="0"/>
          </a:p>
          <a:p>
            <a:pPr marL="228600" indent="-228600">
              <a:buAutoNum type="arabicPlain" startAt="3"/>
            </a:pPr>
            <a:r>
              <a:rPr lang="en-US" sz="1100" dirty="0" smtClean="0"/>
              <a:t>11：00 </a:t>
            </a:r>
            <a:r>
              <a:rPr lang="en-US" sz="1100" dirty="0"/>
              <a:t>- </a:t>
            </a:r>
            <a:r>
              <a:rPr lang="en-US" sz="1100" dirty="0" smtClean="0"/>
              <a:t>12：00</a:t>
            </a:r>
          </a:p>
          <a:p>
            <a:r>
              <a:rPr lang="zh-CN" altLang="en-US" sz="1100" dirty="0" smtClean="0"/>
              <a:t>课</a:t>
            </a:r>
            <a:r>
              <a:rPr lang="zh-CN" altLang="en-US" sz="1100" dirty="0"/>
              <a:t>程活动：辩</a:t>
            </a:r>
            <a:r>
              <a:rPr lang="zh-CN" altLang="en-US" sz="1100" dirty="0" smtClean="0"/>
              <a:t>论</a:t>
            </a:r>
            <a:endParaRPr lang="en-US" altLang="zh-CN" sz="1100" dirty="0" smtClean="0"/>
          </a:p>
          <a:p>
            <a:pPr marL="171450" indent="-171450">
              <a:buFont typeface="Arial" panose="020B0604020202020204" pitchFamily="34" charset="0"/>
              <a:buChar char="•"/>
            </a:pPr>
            <a:r>
              <a:rPr lang="zh-CN" altLang="en-US" sz="1100" dirty="0"/>
              <a:t>使用社群画布还是合弄</a:t>
            </a:r>
            <a:r>
              <a:rPr lang="zh-CN" altLang="en-US" sz="1100" dirty="0" smtClean="0"/>
              <a:t>制宪</a:t>
            </a:r>
            <a:r>
              <a:rPr lang="zh-CN" altLang="en-US" sz="1100" dirty="0"/>
              <a:t>章？</a:t>
            </a:r>
            <a:endParaRPr lang="en-US" altLang="zh-CN" sz="1100" dirty="0" smtClean="0"/>
          </a:p>
          <a:p>
            <a:pPr marL="171450" indent="-171450">
              <a:buFont typeface="Arial" panose="020B0604020202020204" pitchFamily="34" charset="0"/>
              <a:buChar char="•"/>
            </a:pPr>
            <a:endParaRPr lang="en-US" altLang="zh-CN" sz="1000" dirty="0"/>
          </a:p>
          <a:p>
            <a:endParaRPr lang="en-US" altLang="zh-CN" sz="1000" dirty="0" smtClean="0"/>
          </a:p>
        </p:txBody>
      </p:sp>
      <p:sp>
        <p:nvSpPr>
          <p:cNvPr id="9" name="Rectangle 8"/>
          <p:cNvSpPr/>
          <p:nvPr/>
        </p:nvSpPr>
        <p:spPr>
          <a:xfrm>
            <a:off x="5159829" y="1063891"/>
            <a:ext cx="6096000" cy="1615827"/>
          </a:xfrm>
          <a:prstGeom prst="rect">
            <a:avLst/>
          </a:prstGeom>
          <a:noFill/>
        </p:spPr>
        <p:txBody>
          <a:bodyPr wrap="square" rtlCol="0">
            <a:spAutoFit/>
          </a:bodyPr>
          <a:lstStyle/>
          <a:p>
            <a:pPr marL="628650" lvl="1" indent="-171450">
              <a:buFont typeface="Arial" panose="020B0604020202020204" pitchFamily="34" charset="0"/>
              <a:buChar char="•"/>
            </a:pPr>
            <a:r>
              <a:rPr lang="zh-CN" altLang="en-US" sz="1100" dirty="0"/>
              <a:t>超限学习过程</a:t>
            </a:r>
            <a:endParaRPr lang="en-US" altLang="zh-CN" sz="1100" dirty="0"/>
          </a:p>
          <a:p>
            <a:pPr marL="628650" lvl="1" indent="-171450">
              <a:buFont typeface="Arial" panose="020B0604020202020204" pitchFamily="34" charset="0"/>
              <a:buChar char="•"/>
            </a:pPr>
            <a:r>
              <a:rPr lang="en-US" altLang="zh-CN" sz="1100" dirty="0"/>
              <a:t>WIKI</a:t>
            </a:r>
            <a:r>
              <a:rPr lang="zh-CN" altLang="en-US" sz="1100" dirty="0"/>
              <a:t>，</a:t>
            </a:r>
            <a:r>
              <a:rPr lang="en-US" altLang="zh-CN" sz="1100" dirty="0"/>
              <a:t>GIT</a:t>
            </a:r>
            <a:r>
              <a:rPr lang="zh-CN" altLang="en-US" sz="1100" dirty="0"/>
              <a:t>的工具支持 </a:t>
            </a:r>
            <a:endParaRPr lang="en-US" altLang="zh-CN" sz="1100" dirty="0"/>
          </a:p>
          <a:p>
            <a:pPr marL="628650" lvl="1" indent="-171450">
              <a:buFont typeface="Arial" panose="020B0604020202020204" pitchFamily="34" charset="0"/>
              <a:buChar char="•"/>
            </a:pPr>
            <a:r>
              <a:rPr lang="zh-CN" altLang="en-US" sz="1100" dirty="0"/>
              <a:t>校内各社团资源支持</a:t>
            </a:r>
            <a:endParaRPr lang="en-US" altLang="zh-CN" sz="1100" dirty="0"/>
          </a:p>
          <a:p>
            <a:pPr marL="628650" lvl="1" indent="-171450">
              <a:buFont typeface="Arial" panose="020B0604020202020204" pitchFamily="34" charset="0"/>
              <a:buChar char="•"/>
            </a:pPr>
            <a:r>
              <a:rPr lang="zh-CN" altLang="en-US" sz="1100" dirty="0"/>
              <a:t>校内图书馆支持</a:t>
            </a:r>
            <a:endParaRPr lang="en-US" altLang="zh-CN" sz="1100" dirty="0"/>
          </a:p>
          <a:p>
            <a:pPr marL="628650" lvl="1" indent="-171450">
              <a:buFont typeface="Arial" panose="020B0604020202020204" pitchFamily="34" charset="0"/>
              <a:buChar char="•"/>
            </a:pPr>
            <a:r>
              <a:rPr lang="zh-CN" altLang="en-US" sz="1100" dirty="0"/>
              <a:t>现场所有同学自身的资源 </a:t>
            </a:r>
            <a:endParaRPr lang="en-US" altLang="zh-CN" sz="1100" dirty="0"/>
          </a:p>
          <a:p>
            <a:pPr marL="628650" lvl="1" indent="-171450">
              <a:buFont typeface="Arial" panose="020B0604020202020204" pitchFamily="34" charset="0"/>
              <a:buChar char="•"/>
            </a:pPr>
            <a:r>
              <a:rPr lang="zh-CN" altLang="en-US" sz="1100" dirty="0"/>
              <a:t>现场教学环境的支持</a:t>
            </a:r>
          </a:p>
          <a:p>
            <a:pPr marL="628650" lvl="1" indent="-171450">
              <a:buFont typeface="Arial" panose="020B0604020202020204" pitchFamily="34" charset="0"/>
              <a:buChar char="•"/>
            </a:pPr>
            <a:r>
              <a:rPr lang="zh-CN" altLang="en-US" sz="1100" dirty="0"/>
              <a:t>往期</a:t>
            </a:r>
            <a:r>
              <a:rPr lang="en-US" altLang="zh-CN" sz="1100" dirty="0"/>
              <a:t>MEM</a:t>
            </a:r>
            <a:r>
              <a:rPr lang="zh-CN" altLang="en-US" sz="1100" dirty="0"/>
              <a:t>学长的资源 </a:t>
            </a:r>
          </a:p>
          <a:p>
            <a:pPr marL="628650" lvl="1" indent="-171450">
              <a:buFont typeface="Arial" panose="020B0604020202020204" pitchFamily="34" charset="0"/>
              <a:buChar char="•"/>
            </a:pPr>
            <a:r>
              <a:rPr lang="en-US" altLang="zh-CN" sz="1100" dirty="0"/>
              <a:t>MEM</a:t>
            </a:r>
            <a:r>
              <a:rPr lang="zh-CN" altLang="en-US" sz="1100" dirty="0"/>
              <a:t>教育中心的支持 </a:t>
            </a:r>
          </a:p>
          <a:p>
            <a:pPr marL="628650" lvl="1" indent="-171450">
              <a:buFont typeface="Arial" panose="020B0604020202020204" pitchFamily="34" charset="0"/>
              <a:buChar char="•"/>
            </a:pPr>
            <a:r>
              <a:rPr lang="zh-CN" altLang="en-US" sz="1100" dirty="0" smtClean="0"/>
              <a:t>导</a:t>
            </a:r>
            <a:r>
              <a:rPr lang="zh-CN" altLang="en-US" sz="1100" dirty="0"/>
              <a:t>师、助教支持</a:t>
            </a:r>
            <a:endParaRPr lang="en-US" altLang="zh-CN" sz="1100" dirty="0"/>
          </a:p>
        </p:txBody>
      </p:sp>
      <p:sp>
        <p:nvSpPr>
          <p:cNvPr id="31" name="Rectangle 30"/>
          <p:cNvSpPr/>
          <p:nvPr/>
        </p:nvSpPr>
        <p:spPr>
          <a:xfrm>
            <a:off x="4962457" y="3154441"/>
            <a:ext cx="3737264" cy="1585049"/>
          </a:xfrm>
          <a:prstGeom prst="rect">
            <a:avLst/>
          </a:prstGeom>
          <a:noFill/>
        </p:spPr>
        <p:txBody>
          <a:bodyPr wrap="square" rtlCol="0">
            <a:spAutoFit/>
          </a:bodyPr>
          <a:lstStyle/>
          <a:p>
            <a:r>
              <a:rPr lang="en-US" altLang="zh-CN" sz="1100" dirty="0" smtClean="0"/>
              <a:t>4     </a:t>
            </a:r>
            <a:r>
              <a:rPr lang="zh-CN" altLang="en-US" sz="1100" dirty="0" smtClean="0"/>
              <a:t> </a:t>
            </a:r>
            <a:r>
              <a:rPr lang="en-US" sz="1100" dirty="0"/>
              <a:t>13：00 - 15：30</a:t>
            </a:r>
            <a:endParaRPr lang="en-US" altLang="zh-CN" sz="1100" dirty="0"/>
          </a:p>
          <a:p>
            <a:r>
              <a:rPr lang="zh-CN" altLang="en-US" sz="1100" dirty="0"/>
              <a:t>进行交接</a:t>
            </a:r>
            <a:r>
              <a:rPr lang="zh-CN" altLang="en-US" sz="1100" dirty="0" smtClean="0"/>
              <a:t>仪</a:t>
            </a:r>
            <a:endParaRPr lang="en-US" altLang="zh-CN" sz="1100" dirty="0" smtClean="0"/>
          </a:p>
          <a:p>
            <a:pPr marL="171450" indent="-171450">
              <a:buFont typeface="Arial" panose="020B0604020202020204" pitchFamily="34" charset="0"/>
              <a:buChar char="•"/>
            </a:pPr>
            <a:r>
              <a:rPr lang="zh-CN" altLang="en-US" sz="1100" dirty="0" smtClean="0"/>
              <a:t>组</a:t>
            </a:r>
            <a:r>
              <a:rPr lang="zh-CN" altLang="en-US" sz="1100" dirty="0"/>
              <a:t>建终极汇演组委</a:t>
            </a:r>
            <a:r>
              <a:rPr lang="zh-CN" altLang="en-US" sz="1100" dirty="0" smtClean="0"/>
              <a:t>会</a:t>
            </a:r>
            <a:endParaRPr lang="en-US" altLang="zh-CN" sz="1100" dirty="0" smtClean="0"/>
          </a:p>
          <a:p>
            <a:r>
              <a:rPr lang="en-US" sz="1100" dirty="0" smtClean="0"/>
              <a:t>5     15：30 </a:t>
            </a:r>
            <a:r>
              <a:rPr lang="en-US" sz="1100" dirty="0"/>
              <a:t>- </a:t>
            </a:r>
            <a:r>
              <a:rPr lang="en-US" sz="1100" dirty="0" smtClean="0"/>
              <a:t>17：30</a:t>
            </a:r>
          </a:p>
          <a:p>
            <a:r>
              <a:rPr lang="zh-CN" altLang="en-US" sz="1100" dirty="0" smtClean="0"/>
              <a:t>针</a:t>
            </a:r>
            <a:r>
              <a:rPr lang="zh-CN" altLang="en-US" sz="1100" dirty="0"/>
              <a:t>织班级宪</a:t>
            </a:r>
            <a:r>
              <a:rPr lang="zh-CN" altLang="en-US" sz="1100" dirty="0" smtClean="0"/>
              <a:t>章</a:t>
            </a:r>
            <a:endParaRPr lang="en-US" altLang="zh-CN" sz="1100" dirty="0" smtClean="0"/>
          </a:p>
          <a:p>
            <a:pPr marL="171450" indent="-171450">
              <a:buFont typeface="Arial" panose="020B0604020202020204" pitchFamily="34" charset="0"/>
              <a:buChar char="•"/>
            </a:pPr>
            <a:r>
              <a:rPr lang="en-US" sz="1100" dirty="0" smtClean="0"/>
              <a:t>InDesign</a:t>
            </a:r>
            <a:r>
              <a:rPr lang="zh-CN" altLang="en-US" sz="1100" dirty="0"/>
              <a:t>教</a:t>
            </a:r>
            <a:r>
              <a:rPr lang="zh-CN" altLang="en-US" sz="1100" dirty="0" smtClean="0"/>
              <a:t>学</a:t>
            </a:r>
            <a:endParaRPr lang="zh-CN" altLang="en-US" sz="1100" dirty="0"/>
          </a:p>
          <a:p>
            <a:pPr marL="171450" indent="-171450">
              <a:buFont typeface="Arial" panose="020B0604020202020204" pitchFamily="34" charset="0"/>
              <a:buChar char="•"/>
            </a:pPr>
            <a:r>
              <a:rPr lang="zh-CN" altLang="en-US" sz="1100" dirty="0" smtClean="0"/>
              <a:t>班</a:t>
            </a:r>
            <a:r>
              <a:rPr lang="zh-CN" altLang="en-US" sz="1100" dirty="0"/>
              <a:t>级宪章制</a:t>
            </a:r>
            <a:r>
              <a:rPr lang="zh-CN" altLang="en-US" sz="1100" dirty="0" smtClean="0"/>
              <a:t>作</a:t>
            </a:r>
            <a:endParaRPr lang="en-US" altLang="zh-CN" sz="1100" dirty="0" smtClean="0"/>
          </a:p>
          <a:p>
            <a:pPr marL="171450" indent="-171450">
              <a:buFont typeface="Arial" panose="020B0604020202020204" pitchFamily="34" charset="0"/>
              <a:buChar char="•"/>
            </a:pPr>
            <a:endParaRPr lang="en-US" altLang="zh-CN" sz="1000" dirty="0"/>
          </a:p>
          <a:p>
            <a:endParaRPr lang="en-US" altLang="zh-CN" sz="1000" dirty="0" smtClean="0"/>
          </a:p>
        </p:txBody>
      </p:sp>
      <p:sp>
        <p:nvSpPr>
          <p:cNvPr id="32" name="文本框 26"/>
          <p:cNvSpPr txBox="1"/>
          <p:nvPr/>
        </p:nvSpPr>
        <p:spPr>
          <a:xfrm>
            <a:off x="9305773" y="2641260"/>
            <a:ext cx="3018233" cy="600164"/>
          </a:xfrm>
          <a:prstGeom prst="rect">
            <a:avLst/>
          </a:prstGeom>
          <a:noFill/>
        </p:spPr>
        <p:txBody>
          <a:bodyPr wrap="square" rtlCol="0">
            <a:spAutoFit/>
          </a:bodyPr>
          <a:lstStyle>
            <a:defPPr>
              <a:defRPr lang="zh-CN"/>
            </a:defPPr>
            <a:lvl1pPr>
              <a:defRPr sz="1200"/>
            </a:lvl1pPr>
          </a:lstStyle>
          <a:p>
            <a:r>
              <a:rPr lang="en-US" altLang="zh-CN" sz="1100" dirty="0" smtClean="0"/>
              <a:t>4     </a:t>
            </a:r>
            <a:r>
              <a:rPr lang="zh-CN" altLang="en-US" sz="1100" dirty="0" smtClean="0"/>
              <a:t>终</a:t>
            </a:r>
            <a:r>
              <a:rPr lang="zh-CN" altLang="en-US" sz="1100" dirty="0"/>
              <a:t>极汇演组委</a:t>
            </a:r>
            <a:r>
              <a:rPr lang="zh-CN" altLang="en-US" sz="1100" dirty="0" smtClean="0"/>
              <a:t>会成立</a:t>
            </a:r>
            <a:endParaRPr lang="en-US" altLang="zh-CN" sz="1100" dirty="0"/>
          </a:p>
          <a:p>
            <a:r>
              <a:rPr lang="en-US" altLang="zh-CN" sz="1100" dirty="0" smtClean="0"/>
              <a:t>5     </a:t>
            </a:r>
            <a:r>
              <a:rPr lang="zh-CN" altLang="en-US" sz="1100" dirty="0" smtClean="0"/>
              <a:t>根</a:t>
            </a:r>
            <a:r>
              <a:rPr lang="zh-CN" altLang="en-US" sz="1100" dirty="0"/>
              <a:t>据辩论结果，输出班级</a:t>
            </a:r>
          </a:p>
          <a:p>
            <a:r>
              <a:rPr lang="zh-CN" altLang="en-US" sz="1100" dirty="0"/>
              <a:t>宪章。</a:t>
            </a:r>
            <a:endParaRPr lang="en-US" altLang="zh-CN" sz="1100" dirty="0"/>
          </a:p>
        </p:txBody>
      </p:sp>
      <p:sp>
        <p:nvSpPr>
          <p:cNvPr id="33" name="Rectangle 32"/>
          <p:cNvSpPr/>
          <p:nvPr/>
        </p:nvSpPr>
        <p:spPr>
          <a:xfrm>
            <a:off x="6700087" y="3146354"/>
            <a:ext cx="3737264" cy="1107996"/>
          </a:xfrm>
          <a:prstGeom prst="rect">
            <a:avLst/>
          </a:prstGeom>
          <a:noFill/>
        </p:spPr>
        <p:txBody>
          <a:bodyPr wrap="square" rtlCol="0">
            <a:spAutoFit/>
          </a:bodyPr>
          <a:lstStyle/>
          <a:p>
            <a:r>
              <a:rPr lang="en-US" sz="1100" dirty="0" smtClean="0"/>
              <a:t>6    18：30 </a:t>
            </a:r>
            <a:r>
              <a:rPr lang="en-US" sz="1100" dirty="0"/>
              <a:t>- </a:t>
            </a:r>
            <a:r>
              <a:rPr lang="en-US" sz="1100" dirty="0" smtClean="0"/>
              <a:t>22：00</a:t>
            </a:r>
          </a:p>
          <a:p>
            <a:pPr marL="171450" indent="-171450">
              <a:buFont typeface="Arial" panose="020B0604020202020204" pitchFamily="34" charset="0"/>
              <a:buChar char="•"/>
            </a:pPr>
            <a:r>
              <a:rPr lang="zh-CN" altLang="en-US" sz="1100" dirty="0"/>
              <a:t>更新小组、个人主</a:t>
            </a:r>
            <a:r>
              <a:rPr lang="zh-CN" altLang="en-US" sz="1100" dirty="0" smtClean="0"/>
              <a:t>⻚</a:t>
            </a:r>
            <a:endParaRPr lang="en-US" altLang="zh-CN" sz="1100" dirty="0" smtClean="0"/>
          </a:p>
          <a:p>
            <a:pPr marL="171450" indent="-171450">
              <a:buFont typeface="Arial" panose="020B0604020202020204" pitchFamily="34" charset="0"/>
              <a:buChar char="•"/>
            </a:pPr>
            <a:r>
              <a:rPr lang="zh-CN" altLang="en-US" sz="1100" dirty="0"/>
              <a:t>撰写班级宪</a:t>
            </a:r>
            <a:r>
              <a:rPr lang="zh-CN" altLang="en-US" sz="1100" dirty="0" smtClean="0"/>
              <a:t>章</a:t>
            </a:r>
            <a:endParaRPr lang="en-US" altLang="zh-CN" sz="1100" dirty="0"/>
          </a:p>
          <a:p>
            <a:pPr marL="171450" indent="-171450">
              <a:buFont typeface="Arial" panose="020B0604020202020204" pitchFamily="34" charset="0"/>
              <a:buChar char="•"/>
            </a:pPr>
            <a:r>
              <a:rPr lang="zh-CN" altLang="en-US" sz="1100" dirty="0"/>
              <a:t>完善工作流程及数</a:t>
            </a:r>
            <a:r>
              <a:rPr lang="zh-CN" altLang="en-US" sz="1100" dirty="0" smtClean="0"/>
              <a:t>据</a:t>
            </a:r>
            <a:endParaRPr lang="en-US" altLang="zh-CN" sz="1100" dirty="0" smtClean="0"/>
          </a:p>
          <a:p>
            <a:pPr marL="171450" indent="-171450">
              <a:buFont typeface="Arial" panose="020B0604020202020204" pitchFamily="34" charset="0"/>
              <a:buChar char="•"/>
            </a:pPr>
            <a:r>
              <a:rPr lang="zh-CN" altLang="en-US" sz="1100" dirty="0"/>
              <a:t>整理学习笔记及心</a:t>
            </a:r>
            <a:r>
              <a:rPr lang="zh-CN" altLang="en-US" sz="1100" dirty="0" smtClean="0"/>
              <a:t>得</a:t>
            </a:r>
            <a:endParaRPr lang="en-US" altLang="zh-CN" sz="1100" dirty="0" smtClean="0"/>
          </a:p>
          <a:p>
            <a:pPr marL="171450" indent="-171450">
              <a:buFont typeface="Arial" panose="020B0604020202020204" pitchFamily="34" charset="0"/>
              <a:buChar char="•"/>
            </a:pPr>
            <a:r>
              <a:rPr lang="zh-CN" altLang="en-US" sz="1100" dirty="0"/>
              <a:t>视频剪辑</a:t>
            </a:r>
            <a:endParaRPr lang="en-US" altLang="zh-CN" sz="1100" dirty="0" smtClean="0"/>
          </a:p>
        </p:txBody>
      </p:sp>
      <p:sp>
        <p:nvSpPr>
          <p:cNvPr id="34" name="文本框 26"/>
          <p:cNvSpPr txBox="1"/>
          <p:nvPr/>
        </p:nvSpPr>
        <p:spPr>
          <a:xfrm>
            <a:off x="9326241" y="3157481"/>
            <a:ext cx="3018233" cy="1615827"/>
          </a:xfrm>
          <a:prstGeom prst="rect">
            <a:avLst/>
          </a:prstGeom>
          <a:noFill/>
        </p:spPr>
        <p:txBody>
          <a:bodyPr wrap="square" rtlCol="0">
            <a:spAutoFit/>
          </a:bodyPr>
          <a:lstStyle>
            <a:defPPr>
              <a:defRPr lang="zh-CN"/>
            </a:defPPr>
            <a:lvl1pPr>
              <a:defRPr sz="1200"/>
            </a:lvl1pPr>
          </a:lstStyle>
          <a:p>
            <a:r>
              <a:rPr lang="en-US" altLang="zh-CN" sz="1100" dirty="0" smtClean="0"/>
              <a:t>6     </a:t>
            </a:r>
            <a:r>
              <a:rPr lang="zh-CN" altLang="en-US" sz="1100" dirty="0" smtClean="0"/>
              <a:t>终</a:t>
            </a:r>
            <a:r>
              <a:rPr lang="zh-CN" altLang="en-US" sz="1100" dirty="0"/>
              <a:t>极汇演准备</a:t>
            </a:r>
          </a:p>
          <a:p>
            <a:pPr marL="171450" indent="-171450">
              <a:buFont typeface="Arial" panose="020B0604020202020204" pitchFamily="34" charset="0"/>
              <a:buChar char="•"/>
            </a:pPr>
            <a:r>
              <a:rPr lang="zh-CN" altLang="en-US" sz="1100" dirty="0" smtClean="0"/>
              <a:t>小</a:t>
            </a:r>
            <a:r>
              <a:rPr lang="zh-CN" altLang="en-US" sz="1100" dirty="0"/>
              <a:t>组晨间汇报</a:t>
            </a:r>
            <a:r>
              <a:rPr lang="en-US" altLang="zh-CN" sz="1100" dirty="0" smtClean="0"/>
              <a:t>PPT</a:t>
            </a:r>
          </a:p>
          <a:p>
            <a:pPr marL="171450" indent="-171450">
              <a:buFont typeface="Arial" panose="020B0604020202020204" pitchFamily="34" charset="0"/>
              <a:buChar char="•"/>
            </a:pPr>
            <a:r>
              <a:rPr lang="zh-CN" altLang="en-US" sz="1100" dirty="0"/>
              <a:t>逻辑模</a:t>
            </a:r>
            <a:r>
              <a:rPr lang="zh-CN" altLang="en-US" sz="1100" dirty="0" smtClean="0"/>
              <a:t>型</a:t>
            </a:r>
            <a:endParaRPr lang="en-US" altLang="zh-CN" sz="1100" dirty="0" smtClean="0"/>
          </a:p>
          <a:p>
            <a:pPr marL="171450" indent="-171450">
              <a:buFont typeface="Arial" panose="020B0604020202020204" pitchFamily="34" charset="0"/>
              <a:buChar char="•"/>
            </a:pPr>
            <a:r>
              <a:rPr lang="zh-CN" altLang="en-US" sz="1100" dirty="0" smtClean="0"/>
              <a:t>个</a:t>
            </a:r>
            <a:r>
              <a:rPr lang="zh-CN" altLang="en-US" sz="1100" dirty="0"/>
              <a:t>人</a:t>
            </a:r>
            <a:r>
              <a:rPr lang="en-US" altLang="zh-CN" sz="1100" dirty="0" smtClean="0"/>
              <a:t>Wiki</a:t>
            </a:r>
            <a:r>
              <a:rPr lang="zh-CN" altLang="en-US" sz="1100" dirty="0" smtClean="0"/>
              <a:t>主页更新</a:t>
            </a:r>
            <a:endParaRPr lang="en-US" altLang="zh-CN" sz="1100" dirty="0" smtClean="0"/>
          </a:p>
          <a:p>
            <a:pPr marL="171450" indent="-171450">
              <a:buFont typeface="Arial" panose="020B0604020202020204" pitchFamily="34" charset="0"/>
              <a:buChar char="•"/>
            </a:pPr>
            <a:r>
              <a:rPr lang="zh-CN" altLang="en-US" sz="1100" dirty="0" smtClean="0"/>
              <a:t>小</a:t>
            </a:r>
            <a:r>
              <a:rPr lang="zh-CN" altLang="en-US" sz="1100" dirty="0"/>
              <a:t>组</a:t>
            </a:r>
            <a:r>
              <a:rPr lang="en-US" altLang="zh-CN" sz="1100" dirty="0" smtClean="0"/>
              <a:t>Wiki</a:t>
            </a:r>
            <a:r>
              <a:rPr lang="zh-CN" altLang="en-US" sz="1100" dirty="0"/>
              <a:t>主页更新</a:t>
            </a:r>
            <a:endParaRPr lang="en-US" altLang="zh-CN" sz="1100" dirty="0" smtClean="0"/>
          </a:p>
          <a:p>
            <a:pPr marL="171450" indent="-171450">
              <a:buFont typeface="Arial" panose="020B0604020202020204" pitchFamily="34" charset="0"/>
              <a:buChar char="•"/>
            </a:pPr>
            <a:r>
              <a:rPr lang="zh-CN" altLang="en-US" sz="1100" dirty="0" smtClean="0"/>
              <a:t>学</a:t>
            </a:r>
            <a:r>
              <a:rPr lang="zh-CN" altLang="en-US" sz="1100" dirty="0"/>
              <a:t>习心</a:t>
            </a:r>
            <a:r>
              <a:rPr lang="zh-CN" altLang="en-US" sz="1100" dirty="0" smtClean="0"/>
              <a:t>得</a:t>
            </a:r>
            <a:endParaRPr lang="en-US" altLang="zh-CN" sz="1100" dirty="0" smtClean="0"/>
          </a:p>
          <a:p>
            <a:pPr marL="171450" indent="-171450">
              <a:buFont typeface="Arial" panose="020B0604020202020204" pitchFamily="34" charset="0"/>
              <a:buChar char="•"/>
            </a:pPr>
            <a:r>
              <a:rPr lang="zh-CN" altLang="en-US" sz="1100" dirty="0" smtClean="0"/>
              <a:t>班</a:t>
            </a:r>
            <a:r>
              <a:rPr lang="zh-CN" altLang="en-US" sz="1100" dirty="0"/>
              <a:t>级宪章</a:t>
            </a:r>
          </a:p>
          <a:p>
            <a:pPr marL="171450" indent="-171450">
              <a:buFont typeface="Arial" panose="020B0604020202020204" pitchFamily="34" charset="0"/>
              <a:buChar char="•"/>
            </a:pPr>
            <a:r>
              <a:rPr lang="zh-CN" altLang="en-US" sz="1100" dirty="0"/>
              <a:t>成果、终极汇演流</a:t>
            </a:r>
            <a:r>
              <a:rPr lang="zh-CN" altLang="en-US" sz="1100" dirty="0" smtClean="0"/>
              <a:t>程</a:t>
            </a:r>
            <a:endParaRPr lang="en-US" altLang="zh-CN" sz="1100" dirty="0" smtClean="0"/>
          </a:p>
          <a:p>
            <a:pPr marL="171450" indent="-171450">
              <a:buFont typeface="Arial" panose="020B0604020202020204" pitchFamily="34" charset="0"/>
              <a:buChar char="•"/>
            </a:pPr>
            <a:r>
              <a:rPr lang="zh-CN" altLang="en-US" sz="1100" dirty="0" smtClean="0"/>
              <a:t>工</a:t>
            </a:r>
            <a:r>
              <a:rPr lang="zh-CN" altLang="en-US" sz="1100" dirty="0"/>
              <a:t>作流程及数据展</a:t>
            </a:r>
            <a:r>
              <a:rPr lang="zh-CN" altLang="en-US" sz="1100" dirty="0" smtClean="0"/>
              <a:t>示</a:t>
            </a:r>
            <a:endParaRPr lang="en-US" altLang="zh-CN" sz="1100" dirty="0"/>
          </a:p>
        </p:txBody>
      </p:sp>
      <p:sp>
        <p:nvSpPr>
          <p:cNvPr id="29" name="等腰三角形 28"/>
          <p:cNvSpPr/>
          <p:nvPr/>
        </p:nvSpPr>
        <p:spPr>
          <a:xfrm rot="5400000">
            <a:off x="-425117" y="1930491"/>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0" name="矩形 29"/>
          <p:cNvSpPr/>
          <p:nvPr/>
        </p:nvSpPr>
        <p:spPr>
          <a:xfrm>
            <a:off x="1208604" y="2510983"/>
            <a:ext cx="615553" cy="1528624"/>
          </a:xfrm>
          <a:prstGeom prst="rect">
            <a:avLst/>
          </a:prstGeom>
        </p:spPr>
        <p:txBody>
          <a:bodyPr vert="eaVert" wrap="none">
            <a:spAutoFit/>
          </a:bodyPr>
          <a:lstStyle/>
          <a:p>
            <a:r>
              <a:rPr lang="zh-CN" altLang="en-US" sz="2800" dirty="0" smtClean="0">
                <a:solidFill>
                  <a:schemeClr val="bg1"/>
                </a:solidFill>
                <a:latin typeface="Calibri Light" panose="020F0302020204030204" pitchFamily="34" charset="0"/>
              </a:rPr>
              <a:t>课程介绍</a:t>
            </a:r>
            <a:endParaRPr lang="en-US" altLang="zh-CN" sz="28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xmlns="" val="1811378889"/>
      </p:ext>
    </p:extLst>
  </p:cSld>
  <p:clrMapOvr>
    <a:masterClrMapping/>
  </p:clrMapOvr>
  <p:transition spd="slow" advTm="1704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10" presetClass="entr" presetSubtype="0" repeatCount="indefinite"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750"/>
                                        <p:tgtEl>
                                          <p:spTgt spid="39"/>
                                        </p:tgtEl>
                                      </p:cBhvr>
                                    </p:animEffect>
                                  </p:childTnLst>
                                </p:cTn>
                              </p:par>
                              <p:par>
                                <p:cTn id="15" presetID="10" presetClass="entr" presetSubtype="0" repeatCount="indefinite" fill="hold" grpId="0" nodeType="withEffect">
                                  <p:stCondLst>
                                    <p:cond delay="2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750"/>
                                        <p:tgtEl>
                                          <p:spTgt spid="40"/>
                                        </p:tgtEl>
                                      </p:cBhvr>
                                    </p:animEffect>
                                  </p:childTnLst>
                                </p:cTn>
                              </p:par>
                              <p:par>
                                <p:cTn id="18" presetID="10" presetClass="entr" presetSubtype="0" repeatCount="indefinite"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750"/>
                                        <p:tgtEl>
                                          <p:spTgt spid="41"/>
                                        </p:tgtEl>
                                      </p:cBhvr>
                                    </p:animEffect>
                                  </p:childTnLst>
                                </p:cTn>
                              </p:par>
                            </p:childTnLst>
                          </p:cTn>
                        </p:par>
                        <p:par>
                          <p:cTn id="21" fill="hold">
                            <p:stCondLst>
                              <p:cond delay="1750"/>
                            </p:stCondLst>
                            <p:childTnLst>
                              <p:par>
                                <p:cTn id="22" presetID="21"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par>
                                <p:cTn id="25" presetID="41" presetClass="entr" presetSubtype="0" fill="hold" grpId="0" nodeType="withEffect">
                                  <p:stCondLst>
                                    <p:cond delay="0"/>
                                  </p:stCondLst>
                                  <p:iterate type="lt">
                                    <p:tmPct val="6000"/>
                                  </p:iterate>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25"/>
                                        </p:tgtEl>
                                        <p:attrNameLst>
                                          <p:attrName>ppt_y</p:attrName>
                                        </p:attrNameLst>
                                      </p:cBhvr>
                                      <p:tavLst>
                                        <p:tav tm="0">
                                          <p:val>
                                            <p:strVal val="#ppt_y"/>
                                          </p:val>
                                        </p:tav>
                                        <p:tav tm="100000">
                                          <p:val>
                                            <p:strVal val="#ppt_y"/>
                                          </p:val>
                                        </p:tav>
                                      </p:tavLst>
                                    </p:anim>
                                    <p:anim calcmode="lin" valueType="num">
                                      <p:cBhvr>
                                        <p:cTn id="2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25"/>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par>
                          <p:cTn id="36" fill="hold">
                            <p:stCondLst>
                              <p:cond delay="4250"/>
                            </p:stCondLst>
                            <p:childTnLst>
                              <p:par>
                                <p:cTn id="37" presetID="22" presetClass="entr" presetSubtype="8"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41" presetClass="entr" presetSubtype="0" fill="hold" grpId="0" nodeType="withEffect">
                                  <p:stCondLst>
                                    <p:cond delay="0"/>
                                  </p:stCondLst>
                                  <p:iterate type="lt">
                                    <p:tmPct val="6000"/>
                                  </p:iterate>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27"/>
                                        </p:tgtEl>
                                        <p:attrNameLst>
                                          <p:attrName>ppt_y</p:attrName>
                                        </p:attrNameLst>
                                      </p:cBhvr>
                                      <p:tavLst>
                                        <p:tav tm="0">
                                          <p:val>
                                            <p:strVal val="#ppt_y"/>
                                          </p:val>
                                        </p:tav>
                                        <p:tav tm="100000">
                                          <p:val>
                                            <p:strVal val="#ppt_y"/>
                                          </p:val>
                                        </p:tav>
                                      </p:tavLst>
                                    </p:anim>
                                    <p:anim calcmode="lin" valueType="num">
                                      <p:cBhvr>
                                        <p:cTn id="4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27"/>
                                        </p:tgtEl>
                                      </p:cBhvr>
                                    </p:animEffect>
                                  </p:childTnLst>
                                </p:cTn>
                              </p:par>
                            </p:childTnLst>
                          </p:cTn>
                        </p:par>
                        <p:par>
                          <p:cTn id="47" fill="hold">
                            <p:stCondLst>
                              <p:cond delay="6700"/>
                            </p:stCondLst>
                            <p:childTnLst>
                              <p:par>
                                <p:cTn id="48" presetID="21" presetClass="entr" presetSubtype="1"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heel(1)">
                                      <p:cBhvr>
                                        <p:cTn id="50" dur="2000"/>
                                        <p:tgtEl>
                                          <p:spTgt spid="23"/>
                                        </p:tgtEl>
                                      </p:cBhvr>
                                    </p:animEffect>
                                  </p:childTnLst>
                                </p:cTn>
                              </p:par>
                              <p:par>
                                <p:cTn id="51" presetID="41" presetClass="entr" presetSubtype="0" fill="hold" grpId="0" nodeType="withEffect">
                                  <p:stCondLst>
                                    <p:cond delay="0"/>
                                  </p:stCondLst>
                                  <p:iterate type="lt">
                                    <p:tmPct val="6000"/>
                                  </p:iterate>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32"/>
                                        </p:tgtEl>
                                        <p:attrNameLst>
                                          <p:attrName>ppt_y</p:attrName>
                                        </p:attrNameLst>
                                      </p:cBhvr>
                                      <p:tavLst>
                                        <p:tav tm="0">
                                          <p:val>
                                            <p:strVal val="#ppt_y"/>
                                          </p:val>
                                        </p:tav>
                                        <p:tav tm="100000">
                                          <p:val>
                                            <p:strVal val="#ppt_y"/>
                                          </p:val>
                                        </p:tav>
                                      </p:tavLst>
                                    </p:anim>
                                    <p:anim calcmode="lin" valueType="num">
                                      <p:cBhvr>
                                        <p:cTn id="5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32"/>
                                        </p:tgtEl>
                                      </p:cBhvr>
                                    </p:animEffect>
                                  </p:childTnLst>
                                </p:cTn>
                              </p:par>
                              <p:par>
                                <p:cTn id="58" presetID="41" presetClass="entr" presetSubtype="0" fill="hold" grpId="0" nodeType="withEffect">
                                  <p:stCondLst>
                                    <p:cond delay="0"/>
                                  </p:stCondLst>
                                  <p:iterate type="lt">
                                    <p:tmPct val="6000"/>
                                  </p:iterate>
                                  <p:childTnLst>
                                    <p:set>
                                      <p:cBhvr>
                                        <p:cTn id="59" dur="1" fill="hold">
                                          <p:stCondLst>
                                            <p:cond delay="0"/>
                                          </p:stCondLst>
                                        </p:cTn>
                                        <p:tgtEl>
                                          <p:spTgt spid="34"/>
                                        </p:tgtEl>
                                        <p:attrNameLst>
                                          <p:attrName>style.visibility</p:attrName>
                                        </p:attrNameLst>
                                      </p:cBhvr>
                                      <p:to>
                                        <p:strVal val="visible"/>
                                      </p:to>
                                    </p:set>
                                    <p:anim calcmode="lin" valueType="num">
                                      <p:cBhvr>
                                        <p:cTn id="60"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34"/>
                                        </p:tgtEl>
                                        <p:attrNameLst>
                                          <p:attrName>ppt_y</p:attrName>
                                        </p:attrNameLst>
                                      </p:cBhvr>
                                      <p:tavLst>
                                        <p:tav tm="0">
                                          <p:val>
                                            <p:strVal val="#ppt_y"/>
                                          </p:val>
                                        </p:tav>
                                        <p:tav tm="100000">
                                          <p:val>
                                            <p:strVal val="#ppt_y"/>
                                          </p:val>
                                        </p:tav>
                                      </p:tavLst>
                                    </p:anim>
                                    <p:anim calcmode="lin" valueType="num">
                                      <p:cBhvr>
                                        <p:cTn id="62"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34"/>
                                        </p:tgtEl>
                                      </p:cBhvr>
                                    </p:animEffect>
                                  </p:childTnLst>
                                </p:cTn>
                              </p:par>
                            </p:childTnLst>
                          </p:cTn>
                        </p:par>
                        <p:par>
                          <p:cTn id="65" fill="hold">
                            <p:stCondLst>
                              <p:cond delay="9150"/>
                            </p:stCondLst>
                            <p:childTnLst>
                              <p:par>
                                <p:cTn id="66" presetID="2" presetClass="entr" presetSubtype="8"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fill="hold"/>
                                        <p:tgtEl>
                                          <p:spTgt spid="29"/>
                                        </p:tgtEl>
                                        <p:attrNameLst>
                                          <p:attrName>ppt_x</p:attrName>
                                        </p:attrNameLst>
                                      </p:cBhvr>
                                      <p:tavLst>
                                        <p:tav tm="0">
                                          <p:val>
                                            <p:strVal val="0-#ppt_w/2"/>
                                          </p:val>
                                        </p:tav>
                                        <p:tav tm="100000">
                                          <p:val>
                                            <p:strVal val="#ppt_x"/>
                                          </p:val>
                                        </p:tav>
                                      </p:tavLst>
                                    </p:anim>
                                    <p:anim calcmode="lin" valueType="num">
                                      <p:cBhvr additive="base">
                                        <p:cTn id="69" dur="500" fill="hold"/>
                                        <p:tgtEl>
                                          <p:spTgt spid="29"/>
                                        </p:tgtEl>
                                        <p:attrNameLst>
                                          <p:attrName>ppt_y</p:attrName>
                                        </p:attrNameLst>
                                      </p:cBhvr>
                                      <p:tavLst>
                                        <p:tav tm="0">
                                          <p:val>
                                            <p:strVal val="#ppt_y"/>
                                          </p:val>
                                        </p:tav>
                                        <p:tav tm="100000">
                                          <p:val>
                                            <p:strVal val="#ppt_y"/>
                                          </p:val>
                                        </p:tav>
                                      </p:tavLst>
                                    </p:anim>
                                  </p:childTnLst>
                                </p:cTn>
                              </p:par>
                            </p:childTnLst>
                          </p:cTn>
                        </p:par>
                        <p:par>
                          <p:cTn id="70" fill="hold">
                            <p:stCondLst>
                              <p:cond delay="9650"/>
                            </p:stCondLst>
                            <p:childTnLst>
                              <p:par>
                                <p:cTn id="71" presetID="41" presetClass="entr" presetSubtype="0" fill="hold" grpId="0" nodeType="afterEffect">
                                  <p:stCondLst>
                                    <p:cond delay="0"/>
                                  </p:stCondLst>
                                  <p:iterate type="lt">
                                    <p:tmPct val="5000"/>
                                  </p:iterate>
                                  <p:childTnLst>
                                    <p:set>
                                      <p:cBhvr>
                                        <p:cTn id="72" dur="1" fill="hold">
                                          <p:stCondLst>
                                            <p:cond delay="0"/>
                                          </p:stCondLst>
                                        </p:cTn>
                                        <p:tgtEl>
                                          <p:spTgt spid="30"/>
                                        </p:tgtEl>
                                        <p:attrNameLst>
                                          <p:attrName>style.visibility</p:attrName>
                                        </p:attrNameLst>
                                      </p:cBhvr>
                                      <p:to>
                                        <p:strVal val="visible"/>
                                      </p:to>
                                    </p:set>
                                    <p:anim calcmode="lin" valueType="num">
                                      <p:cBhvr>
                                        <p:cTn id="73"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30"/>
                                        </p:tgtEl>
                                        <p:attrNameLst>
                                          <p:attrName>ppt_y</p:attrName>
                                        </p:attrNameLst>
                                      </p:cBhvr>
                                      <p:tavLst>
                                        <p:tav tm="0">
                                          <p:val>
                                            <p:strVal val="#ppt_y"/>
                                          </p:val>
                                        </p:tav>
                                        <p:tav tm="100000">
                                          <p:val>
                                            <p:strVal val="#ppt_y"/>
                                          </p:val>
                                        </p:tav>
                                      </p:tavLst>
                                    </p:anim>
                                    <p:anim calcmode="lin" valueType="num">
                                      <p:cBhvr>
                                        <p:cTn id="75"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77"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9" grpId="0" animBg="1"/>
      <p:bldP spid="40" grpId="0" animBg="1"/>
      <p:bldP spid="41" grpId="0" animBg="1"/>
      <p:bldP spid="32" grpId="0"/>
      <p:bldP spid="34" grpId="0"/>
      <p:bldP spid="29" grpId="0" animBg="1"/>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50"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 name="直接连接符 3"/>
          <p:cNvCxnSpPr/>
          <p:nvPr/>
        </p:nvCxnSpPr>
        <p:spPr>
          <a:xfrm>
            <a:off x="665019" y="512284"/>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7"/>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7412429" y="2670629"/>
            <a:ext cx="1701788" cy="1752927"/>
            <a:chOff x="1280133" y="1276560"/>
            <a:chExt cx="1856403" cy="1859379"/>
          </a:xfrm>
        </p:grpSpPr>
        <p:sp>
          <p:nvSpPr>
            <p:cNvPr id="13" name="椭圆 1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TextBox 30"/>
            <p:cNvSpPr txBox="1"/>
            <p:nvPr/>
          </p:nvSpPr>
          <p:spPr>
            <a:xfrm>
              <a:off x="1581436" y="1949101"/>
              <a:ext cx="1555100" cy="411348"/>
            </a:xfrm>
            <a:prstGeom prst="rect">
              <a:avLst/>
            </a:prstGeom>
          </p:spPr>
          <p:txBody>
            <a:bodyPr wrap="square">
              <a:spAutoFit/>
            </a:bodyPr>
            <a:lstStyle>
              <a:defPPr>
                <a:defRPr lang="zh-CN"/>
              </a:defPPr>
              <a:lvl1pPr>
                <a:lnSpc>
                  <a:spcPct val="120000"/>
                </a:lnSpc>
                <a:defRPr sz="1200" b="1">
                  <a:latin typeface="微軟正黑體" panose="020B0604030504040204" pitchFamily="34" charset="-120"/>
                  <a:ea typeface="微軟正黑體" panose="020B0604030504040204" pitchFamily="34" charset="-120"/>
                  <a:cs typeface="Lantinghei SC Extralight" charset="-122"/>
                </a:defRPr>
              </a:lvl1pPr>
            </a:lstStyle>
            <a:p>
              <a:r>
                <a:rPr lang="zh-CN" altLang="en-US" sz="1600" dirty="0" smtClean="0"/>
                <a:t>终极汇演</a:t>
              </a:r>
              <a:endParaRPr lang="zh-CN" altLang="en-US" sz="1600" dirty="0"/>
            </a:p>
          </p:txBody>
        </p:sp>
        <p:sp>
          <p:nvSpPr>
            <p:cNvPr id="15" name="等腰三角形 1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46" name="组合 45"/>
          <p:cNvGrpSpPr/>
          <p:nvPr/>
        </p:nvGrpSpPr>
        <p:grpSpPr>
          <a:xfrm>
            <a:off x="9465853" y="2694119"/>
            <a:ext cx="1584080" cy="1752927"/>
            <a:chOff x="1280133" y="1276560"/>
            <a:chExt cx="1728000" cy="1859379"/>
          </a:xfrm>
        </p:grpSpPr>
        <p:sp>
          <p:nvSpPr>
            <p:cNvPr id="47" name="椭圆 46"/>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9" name="等腰三角形 48"/>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
        <p:nvSpPr>
          <p:cNvPr id="61" name="流程图: 联系 60"/>
          <p:cNvSpPr/>
          <p:nvPr/>
        </p:nvSpPr>
        <p:spPr>
          <a:xfrm>
            <a:off x="8906293"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联系 61"/>
          <p:cNvSpPr/>
          <p:nvPr/>
        </p:nvSpPr>
        <p:spPr>
          <a:xfrm>
            <a:off x="9094557"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联系 62"/>
          <p:cNvSpPr/>
          <p:nvPr/>
        </p:nvSpPr>
        <p:spPr>
          <a:xfrm>
            <a:off x="9282820"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17"/>
          <p:cNvSpPr/>
          <p:nvPr>
            <p:custDataLst>
              <p:tags r:id="rId1"/>
            </p:custDataLst>
          </p:nvPr>
        </p:nvSpPr>
        <p:spPr>
          <a:xfrm>
            <a:off x="8361761" y="1388354"/>
            <a:ext cx="1902591" cy="304805"/>
          </a:xfrm>
          <a:custGeom>
            <a:avLst/>
            <a:gdLst>
              <a:gd name="connsiteX0" fmla="*/ 280554 w 1475508"/>
              <a:gd name="connsiteY0" fmla="*/ 0 h 218917"/>
              <a:gd name="connsiteX1" fmla="*/ 1194954 w 1475508"/>
              <a:gd name="connsiteY1" fmla="*/ 0 h 218917"/>
              <a:gd name="connsiteX2" fmla="*/ 1194954 w 1475508"/>
              <a:gd name="connsiteY2" fmla="*/ 708 h 218917"/>
              <a:gd name="connsiteX3" fmla="*/ 1439139 w 1475508"/>
              <a:gd name="connsiteY3" fmla="*/ 708 h 218917"/>
              <a:gd name="connsiteX4" fmla="*/ 1475508 w 1475508"/>
              <a:gd name="connsiteY4" fmla="*/ 37077 h 218917"/>
              <a:gd name="connsiteX5" fmla="*/ 1475508 w 1475508"/>
              <a:gd name="connsiteY5" fmla="*/ 182548 h 218917"/>
              <a:gd name="connsiteX6" fmla="*/ 1439139 w 1475508"/>
              <a:gd name="connsiteY6" fmla="*/ 218917 h 218917"/>
              <a:gd name="connsiteX7" fmla="*/ 1194954 w 1475508"/>
              <a:gd name="connsiteY7" fmla="*/ 218917 h 218917"/>
              <a:gd name="connsiteX8" fmla="*/ 1158586 w 1475508"/>
              <a:gd name="connsiteY8" fmla="*/ 218917 h 218917"/>
              <a:gd name="connsiteX9" fmla="*/ 316922 w 1475508"/>
              <a:gd name="connsiteY9" fmla="*/ 218917 h 218917"/>
              <a:gd name="connsiteX10" fmla="*/ 280554 w 1475508"/>
              <a:gd name="connsiteY10" fmla="*/ 218917 h 218917"/>
              <a:gd name="connsiteX11" fmla="*/ 36369 w 1475508"/>
              <a:gd name="connsiteY11" fmla="*/ 218917 h 218917"/>
              <a:gd name="connsiteX12" fmla="*/ 0 w 1475508"/>
              <a:gd name="connsiteY12" fmla="*/ 182548 h 218917"/>
              <a:gd name="connsiteX13" fmla="*/ 0 w 1475508"/>
              <a:gd name="connsiteY13" fmla="*/ 37077 h 218917"/>
              <a:gd name="connsiteX14" fmla="*/ 36369 w 1475508"/>
              <a:gd name="connsiteY14" fmla="*/ 708 h 218917"/>
              <a:gd name="connsiteX15" fmla="*/ 280554 w 1475508"/>
              <a:gd name="connsiteY15" fmla="*/ 708 h 2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5508" h="218917">
                <a:moveTo>
                  <a:pt x="280554" y="0"/>
                </a:moveTo>
                <a:lnTo>
                  <a:pt x="1194954" y="0"/>
                </a:lnTo>
                <a:lnTo>
                  <a:pt x="1194954" y="708"/>
                </a:lnTo>
                <a:lnTo>
                  <a:pt x="1439139" y="708"/>
                </a:lnTo>
                <a:cubicBezTo>
                  <a:pt x="1459225" y="708"/>
                  <a:pt x="1475508" y="16991"/>
                  <a:pt x="1475508" y="37077"/>
                </a:cubicBezTo>
                <a:lnTo>
                  <a:pt x="1475508" y="182548"/>
                </a:lnTo>
                <a:cubicBezTo>
                  <a:pt x="1475508" y="202634"/>
                  <a:pt x="1459225" y="218917"/>
                  <a:pt x="1439139" y="218917"/>
                </a:cubicBezTo>
                <a:lnTo>
                  <a:pt x="1194954" y="218917"/>
                </a:lnTo>
                <a:lnTo>
                  <a:pt x="1158586" y="218917"/>
                </a:lnTo>
                <a:lnTo>
                  <a:pt x="316922" y="218917"/>
                </a:lnTo>
                <a:lnTo>
                  <a:pt x="280554" y="218917"/>
                </a:lnTo>
                <a:lnTo>
                  <a:pt x="36369" y="218917"/>
                </a:lnTo>
                <a:cubicBezTo>
                  <a:pt x="16283" y="218917"/>
                  <a:pt x="0" y="202634"/>
                  <a:pt x="0" y="182548"/>
                </a:cubicBezTo>
                <a:lnTo>
                  <a:pt x="0" y="37077"/>
                </a:lnTo>
                <a:cubicBezTo>
                  <a:pt x="0" y="16991"/>
                  <a:pt x="16283" y="708"/>
                  <a:pt x="36369" y="708"/>
                </a:cubicBezTo>
                <a:lnTo>
                  <a:pt x="280554" y="7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_文本框 18"/>
          <p:cNvSpPr txBox="1"/>
          <p:nvPr>
            <p:custDataLst>
              <p:tags r:id="rId2"/>
            </p:custDataLst>
          </p:nvPr>
        </p:nvSpPr>
        <p:spPr>
          <a:xfrm>
            <a:off x="8983149" y="1950219"/>
            <a:ext cx="646331" cy="369332"/>
          </a:xfrm>
          <a:prstGeom prst="rect">
            <a:avLst/>
          </a:prstGeom>
          <a:noFill/>
        </p:spPr>
        <p:txBody>
          <a:bodyPr wrap="none" rtlCol="0">
            <a:spAutoFit/>
          </a:bodyPr>
          <a:lstStyle/>
          <a:p>
            <a:r>
              <a:rPr lang="en-US" altLang="zh-CN" dirty="0" smtClean="0">
                <a:latin typeface="GulimChe" panose="020B0609000101010101" pitchFamily="49" charset="-127"/>
                <a:ea typeface="GulimChe" panose="020B0609000101010101" pitchFamily="49" charset="-127"/>
              </a:rPr>
              <a:t>100%</a:t>
            </a:r>
            <a:endParaRPr lang="zh-CN" altLang="en-US" dirty="0">
              <a:latin typeface="GulimChe" panose="020B0609000101010101" pitchFamily="49" charset="-127"/>
              <a:ea typeface="GulimChe" panose="020B0609000101010101" pitchFamily="49" charset="-127"/>
            </a:endParaRPr>
          </a:p>
        </p:txBody>
      </p:sp>
      <p:sp>
        <p:nvSpPr>
          <p:cNvPr id="30" name="PA_文本框 2"/>
          <p:cNvSpPr txBox="1"/>
          <p:nvPr>
            <p:custDataLst>
              <p:tags r:id="rId3"/>
            </p:custDataLst>
          </p:nvPr>
        </p:nvSpPr>
        <p:spPr>
          <a:xfrm>
            <a:off x="8823507" y="893931"/>
            <a:ext cx="992579" cy="369332"/>
          </a:xfrm>
          <a:prstGeom prst="rect">
            <a:avLst/>
          </a:prstGeom>
          <a:noFill/>
        </p:spPr>
        <p:txBody>
          <a:bodyPr wrap="none" rtlCol="0">
            <a:spAutoFit/>
          </a:bodyPr>
          <a:lstStyle/>
          <a:p>
            <a:r>
              <a:rPr lang="en-US" altLang="zh-CN" dirty="0" smtClean="0">
                <a:latin typeface="GulimChe" panose="020B0609000101010101" pitchFamily="49" charset="-127"/>
                <a:ea typeface="GulimChe" panose="020B0609000101010101" pitchFamily="49" charset="-127"/>
              </a:rPr>
              <a:t>Loading</a:t>
            </a:r>
            <a:endParaRPr lang="zh-CN" altLang="en-US" dirty="0">
              <a:latin typeface="GulimChe" panose="020B0609000101010101" pitchFamily="49" charset="-127"/>
              <a:ea typeface="GulimChe" panose="020B0609000101010101" pitchFamily="49" charset="-127"/>
            </a:endParaRPr>
          </a:p>
        </p:txBody>
      </p:sp>
      <p:sp>
        <p:nvSpPr>
          <p:cNvPr id="7" name="Rectangle 6"/>
          <p:cNvSpPr/>
          <p:nvPr/>
        </p:nvSpPr>
        <p:spPr>
          <a:xfrm>
            <a:off x="8361761" y="1388354"/>
            <a:ext cx="1902591" cy="30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45464" y="194404"/>
            <a:ext cx="1866217" cy="707886"/>
          </a:xfrm>
          <a:prstGeom prst="rect">
            <a:avLst/>
          </a:prstGeom>
        </p:spPr>
        <p:txBody>
          <a:bodyPr wrap="none">
            <a:spAutoFit/>
          </a:bodyPr>
          <a:lstStyle/>
          <a:p>
            <a:r>
              <a:rPr lang="en-US" altLang="zh-CN" sz="4000" dirty="0">
                <a:solidFill>
                  <a:schemeClr val="bg1"/>
                </a:solidFill>
                <a:latin typeface="Calibri Light" panose="020F0302020204030204" pitchFamily="34" charset="0"/>
              </a:rPr>
              <a:t> </a:t>
            </a:r>
            <a:r>
              <a:rPr lang="zh-CN" altLang="en-US" sz="4000" dirty="0">
                <a:solidFill>
                  <a:schemeClr val="bg1"/>
                </a:solidFill>
                <a:latin typeface="Calibri Light" panose="020F0302020204030204" pitchFamily="34" charset="0"/>
              </a:rPr>
              <a:t>第四天</a:t>
            </a:r>
            <a:endParaRPr lang="en-US" sz="4000" dirty="0">
              <a:solidFill>
                <a:schemeClr val="bg1"/>
              </a:solidFill>
              <a:latin typeface="Calibri Light" panose="020F0302020204030204" pitchFamily="34" charset="0"/>
            </a:endParaRPr>
          </a:p>
        </p:txBody>
      </p:sp>
      <p:sp>
        <p:nvSpPr>
          <p:cNvPr id="11" name="Rectangle 10"/>
          <p:cNvSpPr/>
          <p:nvPr/>
        </p:nvSpPr>
        <p:spPr>
          <a:xfrm>
            <a:off x="9722981" y="3265067"/>
            <a:ext cx="1451259" cy="387798"/>
          </a:xfrm>
          <a:prstGeom prst="rect">
            <a:avLst/>
          </a:prstGeom>
        </p:spPr>
        <p:txBody>
          <a:bodyPr wrap="square">
            <a:spAutoFit/>
          </a:bodyPr>
          <a:lstStyle/>
          <a:p>
            <a:pPr>
              <a:lnSpc>
                <a:spcPct val="120000"/>
              </a:lnSpc>
            </a:pPr>
            <a:r>
              <a:rPr lang="zh-CN" altLang="en-US" sz="1600" b="1" dirty="0">
                <a:latin typeface="微軟正黑體" panose="020B0604030504040204" pitchFamily="34" charset="-120"/>
                <a:ea typeface="微軟正黑體" panose="020B0604030504040204" pitchFamily="34" charset="-120"/>
                <a:cs typeface="Lantinghei SC Extralight" charset="-122"/>
              </a:rPr>
              <a:t>课程总结</a:t>
            </a:r>
            <a:endParaRPr lang="en-US" altLang="zh-CN" sz="1600" b="1" dirty="0">
              <a:latin typeface="微軟正黑體" panose="020B0604030504040204" pitchFamily="34" charset="-120"/>
              <a:ea typeface="微軟正黑體" panose="020B0604030504040204" pitchFamily="34" charset="-120"/>
              <a:cs typeface="Lantinghei SC Extralight" charset="-122"/>
            </a:endParaRPr>
          </a:p>
        </p:txBody>
      </p:sp>
      <p:pic>
        <p:nvPicPr>
          <p:cNvPr id="25" name="图片 21"/>
          <p:cNvPicPr>
            <a:picLocks noChangeAspect="1"/>
          </p:cNvPicPr>
          <p:nvPr/>
        </p:nvPicPr>
        <p:blipFill>
          <a:blip r:embed="rId6"/>
          <a:stretch>
            <a:fillRect/>
          </a:stretch>
        </p:blipFill>
        <p:spPr>
          <a:xfrm>
            <a:off x="740393" y="1388354"/>
            <a:ext cx="4305071" cy="4315200"/>
          </a:xfrm>
          <a:prstGeom prst="rect">
            <a:avLst/>
          </a:prstGeom>
        </p:spPr>
      </p:pic>
    </p:spTree>
    <p:extLst>
      <p:ext uri="{BB962C8B-B14F-4D97-AF65-F5344CB8AC3E}">
        <p14:creationId xmlns:p14="http://schemas.microsoft.com/office/powerpoint/2010/main" xmlns="" val="3292115464"/>
      </p:ext>
    </p:extLst>
  </p:cSld>
  <p:clrMapOvr>
    <a:masterClrMapping/>
  </p:clrMapOvr>
  <p:transition spd="slow" advTm="49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10" presetClass="entr" presetSubtype="0" repeatCount="indefinite"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750"/>
                                        <p:tgtEl>
                                          <p:spTgt spid="61"/>
                                        </p:tgtEl>
                                      </p:cBhvr>
                                    </p:animEffect>
                                  </p:childTnLst>
                                </p:cTn>
                              </p:par>
                              <p:par>
                                <p:cTn id="19" presetID="10" presetClass="entr" presetSubtype="0" repeatCount="indefinite" fill="hold" grpId="0" nodeType="withEffect">
                                  <p:stCondLst>
                                    <p:cond delay="25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750"/>
                                        <p:tgtEl>
                                          <p:spTgt spid="62"/>
                                        </p:tgtEl>
                                      </p:cBhvr>
                                    </p:animEffect>
                                  </p:childTnLst>
                                </p:cTn>
                              </p:par>
                              <p:par>
                                <p:cTn id="22" presetID="10" presetClass="entr" presetSubtype="0" repeatCount="indefinite" fill="hold" grpId="0" nodeType="withEffect">
                                  <p:stCondLst>
                                    <p:cond delay="50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750"/>
                                        <p:tgtEl>
                                          <p:spTgt spid="63"/>
                                        </p:tgtEl>
                                      </p:cBhvr>
                                    </p:animEffect>
                                  </p:childTnLst>
                                </p:cTn>
                              </p:par>
                              <p:par>
                                <p:cTn id="25" presetID="47"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2" presetClass="exit" presetSubtype="8" fill="hold" nodeType="withEffect">
                                  <p:stCondLst>
                                    <p:cond delay="1250"/>
                                  </p:stCondLst>
                                  <p:childTnLst>
                                    <p:anim calcmode="lin" valueType="num">
                                      <p:cBhvr additive="base">
                                        <p:cTn id="36" dur="500"/>
                                        <p:tgtEl>
                                          <p:spTgt spid="12"/>
                                        </p:tgtEl>
                                        <p:attrNameLst>
                                          <p:attrName>ppt_x</p:attrName>
                                        </p:attrNameLst>
                                      </p:cBhvr>
                                      <p:tavLst>
                                        <p:tav tm="0">
                                          <p:val>
                                            <p:strVal val="ppt_x"/>
                                          </p:val>
                                        </p:tav>
                                        <p:tav tm="100000">
                                          <p:val>
                                            <p:strVal val="0-ppt_w/2"/>
                                          </p:val>
                                        </p:tav>
                                      </p:tavLst>
                                    </p:anim>
                                    <p:anim calcmode="lin" valueType="num">
                                      <p:cBhvr additive="base">
                                        <p:cTn id="37" dur="500"/>
                                        <p:tgtEl>
                                          <p:spTgt spid="12"/>
                                        </p:tgtEl>
                                        <p:attrNameLst>
                                          <p:attrName>ppt_y</p:attrName>
                                        </p:attrNameLst>
                                      </p:cBhvr>
                                      <p:tavLst>
                                        <p:tav tm="0">
                                          <p:val>
                                            <p:strVal val="ppt_y"/>
                                          </p:val>
                                        </p:tav>
                                        <p:tav tm="100000">
                                          <p:val>
                                            <p:strVal val="ppt_y"/>
                                          </p:val>
                                        </p:tav>
                                      </p:tavLst>
                                    </p:anim>
                                    <p:set>
                                      <p:cBhvr>
                                        <p:cTn id="38" dur="1" fill="hold">
                                          <p:stCondLst>
                                            <p:cond delay="499"/>
                                          </p:stCondLst>
                                        </p:cTn>
                                        <p:tgtEl>
                                          <p:spTgt spid="12"/>
                                        </p:tgtEl>
                                        <p:attrNameLst>
                                          <p:attrName>style.visibility</p:attrName>
                                        </p:attrNameLst>
                                      </p:cBhvr>
                                      <p:to>
                                        <p:strVal val="hidden"/>
                                      </p:to>
                                    </p:set>
                                  </p:childTnLst>
                                </p:cTn>
                              </p:par>
                              <p:par>
                                <p:cTn id="39" presetID="2" presetClass="exit" presetSubtype="8" fill="hold" nodeType="withEffect">
                                  <p:stCondLst>
                                    <p:cond delay="1250"/>
                                  </p:stCondLst>
                                  <p:childTnLst>
                                    <p:anim calcmode="lin" valueType="num">
                                      <p:cBhvr additive="base">
                                        <p:cTn id="40" dur="500"/>
                                        <p:tgtEl>
                                          <p:spTgt spid="46"/>
                                        </p:tgtEl>
                                        <p:attrNameLst>
                                          <p:attrName>ppt_x</p:attrName>
                                        </p:attrNameLst>
                                      </p:cBhvr>
                                      <p:tavLst>
                                        <p:tav tm="0">
                                          <p:val>
                                            <p:strVal val="ppt_x"/>
                                          </p:val>
                                        </p:tav>
                                        <p:tav tm="100000">
                                          <p:val>
                                            <p:strVal val="0-ppt_w/2"/>
                                          </p:val>
                                        </p:tav>
                                      </p:tavLst>
                                    </p:anim>
                                    <p:anim calcmode="lin" valueType="num">
                                      <p:cBhvr additive="base">
                                        <p:cTn id="41" dur="500"/>
                                        <p:tgtEl>
                                          <p:spTgt spid="46"/>
                                        </p:tgtEl>
                                        <p:attrNameLst>
                                          <p:attrName>ppt_y</p:attrName>
                                        </p:attrNameLst>
                                      </p:cBhvr>
                                      <p:tavLst>
                                        <p:tav tm="0">
                                          <p:val>
                                            <p:strVal val="ppt_y"/>
                                          </p:val>
                                        </p:tav>
                                        <p:tav tm="100000">
                                          <p:val>
                                            <p:strVal val="ppt_y"/>
                                          </p:val>
                                        </p:tav>
                                      </p:tavLst>
                                    </p:anim>
                                    <p:set>
                                      <p:cBhvr>
                                        <p:cTn id="42" dur="1" fill="hold">
                                          <p:stCondLst>
                                            <p:cond delay="499"/>
                                          </p:stCondLst>
                                        </p:cTn>
                                        <p:tgtEl>
                                          <p:spTgt spid="46"/>
                                        </p:tgtEl>
                                        <p:attrNameLst>
                                          <p:attrName>style.visibility</p:attrName>
                                        </p:attrNameLst>
                                      </p:cBhvr>
                                      <p:to>
                                        <p:strVal val="hidden"/>
                                      </p:to>
                                    </p:set>
                                  </p:childTnLst>
                                </p:cTn>
                              </p:par>
                              <p:par>
                                <p:cTn id="43" presetID="1" presetClass="exit" presetSubtype="0" fill="hold" grpId="1" nodeType="withEffect">
                                  <p:stCondLst>
                                    <p:cond delay="1250"/>
                                  </p:stCondLst>
                                  <p:childTnLst>
                                    <p:set>
                                      <p:cBhvr>
                                        <p:cTn id="44" dur="1" fill="hold">
                                          <p:stCondLst>
                                            <p:cond delay="0"/>
                                          </p:stCondLst>
                                        </p:cTn>
                                        <p:tgtEl>
                                          <p:spTgt spid="61"/>
                                        </p:tgtEl>
                                        <p:attrNameLst>
                                          <p:attrName>style.visibility</p:attrName>
                                        </p:attrNameLst>
                                      </p:cBhvr>
                                      <p:to>
                                        <p:strVal val="hidden"/>
                                      </p:to>
                                    </p:set>
                                  </p:childTnLst>
                                </p:cTn>
                              </p:par>
                              <p:par>
                                <p:cTn id="45" presetID="1" presetClass="exit" presetSubtype="0" fill="hold" grpId="1" nodeType="withEffect">
                                  <p:stCondLst>
                                    <p:cond delay="1250"/>
                                  </p:stCondLst>
                                  <p:childTnLst>
                                    <p:set>
                                      <p:cBhvr>
                                        <p:cTn id="46" dur="1" fill="hold">
                                          <p:stCondLst>
                                            <p:cond delay="0"/>
                                          </p:stCondLst>
                                        </p:cTn>
                                        <p:tgtEl>
                                          <p:spTgt spid="62"/>
                                        </p:tgtEl>
                                        <p:attrNameLst>
                                          <p:attrName>style.visibility</p:attrName>
                                        </p:attrNameLst>
                                      </p:cBhvr>
                                      <p:to>
                                        <p:strVal val="hidden"/>
                                      </p:to>
                                    </p:set>
                                  </p:childTnLst>
                                </p:cTn>
                              </p:par>
                              <p:par>
                                <p:cTn id="47" presetID="1" presetClass="exit" presetSubtype="0" fill="hold" grpId="1" nodeType="withEffect">
                                  <p:stCondLst>
                                    <p:cond delay="1250"/>
                                  </p:stCondLst>
                                  <p:childTnLst>
                                    <p:set>
                                      <p:cBhvr>
                                        <p:cTn id="48" dur="1" fill="hold">
                                          <p:stCondLst>
                                            <p:cond delay="0"/>
                                          </p:stCondLst>
                                        </p:cTn>
                                        <p:tgtEl>
                                          <p:spTgt spid="63"/>
                                        </p:tgtEl>
                                        <p:attrNameLst>
                                          <p:attrName>style.visibility</p:attrName>
                                        </p:attrNameLst>
                                      </p:cBhvr>
                                      <p:to>
                                        <p:strVal val="hidden"/>
                                      </p:to>
                                    </p:set>
                                  </p:childTnLst>
                                </p:cTn>
                              </p:par>
                            </p:childTnLst>
                          </p:cTn>
                        </p:par>
                        <p:par>
                          <p:cTn id="49" fill="hold">
                            <p:stCondLst>
                              <p:cond delay="2250"/>
                            </p:stCondLst>
                            <p:childTnLst>
                              <p:par>
                                <p:cTn id="50" presetID="10" presetClass="entr" presetSubtype="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2750"/>
                            </p:stCondLst>
                            <p:childTnLst>
                              <p:par>
                                <p:cTn id="54" presetID="22" presetClass="entr" presetSubtype="8"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3000"/>
                                        <p:tgtEl>
                                          <p:spTgt spid="28"/>
                                        </p:tgtEl>
                                      </p:cBhvr>
                                    </p:animEffect>
                                  </p:childTnLst>
                                </p:cTn>
                              </p:par>
                            </p:childTnLst>
                          </p:cTn>
                        </p:par>
                        <p:par>
                          <p:cTn id="57" fill="hold">
                            <p:stCondLst>
                              <p:cond delay="5750"/>
                            </p:stCondLst>
                            <p:childTnLst>
                              <p:par>
                                <p:cTn id="58" presetID="10" presetClass="entr" presetSubtype="0"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26" presetClass="emph" presetSubtype="0" repeatCount="2000" fill="hold" grpId="1" nodeType="withEffect">
                                  <p:stCondLst>
                                    <p:cond delay="0"/>
                                  </p:stCondLst>
                                  <p:childTnLst>
                                    <p:animEffect transition="out" filter="fade">
                                      <p:cBhvr>
                                        <p:cTn id="62" dur="500" tmFilter="0, 0; .2, .5; .8, .5; 1, 0"/>
                                        <p:tgtEl>
                                          <p:spTgt spid="29"/>
                                        </p:tgtEl>
                                      </p:cBhvr>
                                    </p:animEffect>
                                    <p:animScale>
                                      <p:cBhvr>
                                        <p:cTn id="63" dur="250" autoRev="1" fill="hold"/>
                                        <p:tgtEl>
                                          <p:spTgt spid="29"/>
                                        </p:tgtEl>
                                      </p:cBhvr>
                                      <p:by x="105000" y="105000"/>
                                    </p:animScale>
                                  </p:childTnLst>
                                </p:cTn>
                              </p:par>
                            </p:childTnLst>
                          </p:cTn>
                        </p:par>
                        <p:par>
                          <p:cTn id="64" fill="hold">
                            <p:stCondLst>
                              <p:cond delay="6750"/>
                            </p:stCondLst>
                            <p:childTnLst>
                              <p:par>
                                <p:cTn id="65" presetID="10" presetClass="entr" presetSubtype="0" fill="hold"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1" grpId="1" animBg="1"/>
      <p:bldP spid="62" grpId="0" animBg="1"/>
      <p:bldP spid="62" grpId="1" animBg="1"/>
      <p:bldP spid="63" grpId="0" animBg="1"/>
      <p:bldP spid="63" grpId="1" animBg="1"/>
      <p:bldP spid="28" grpId="0" animBg="1"/>
      <p:bldP spid="29" grpId="0"/>
      <p:bldP spid="29" grpId="1"/>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349306" y="139113"/>
            <a:ext cx="10887" cy="195942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60192" y="4505378"/>
            <a:ext cx="0" cy="2144804"/>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6585859" y="-1"/>
            <a:ext cx="3243943" cy="653143"/>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0" idx="2"/>
          </p:cNvCxnSpPr>
          <p:nvPr/>
        </p:nvCxnSpPr>
        <p:spPr>
          <a:xfrm rot="10800000" flipV="1">
            <a:off x="3488612" y="653144"/>
            <a:ext cx="2128419" cy="1445397"/>
          </a:xfrm>
          <a:prstGeom prst="bentConnector3">
            <a:avLst>
              <a:gd name="adj1" fmla="val 10012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6" idx="6"/>
          </p:cNvCxnSpPr>
          <p:nvPr/>
        </p:nvCxnSpPr>
        <p:spPr>
          <a:xfrm>
            <a:off x="3947870" y="2580096"/>
            <a:ext cx="4847787" cy="734944"/>
          </a:xfrm>
          <a:prstGeom prst="bentConnector3">
            <a:avLst>
              <a:gd name="adj1" fmla="val 9985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4"/>
          </p:cNvCxnSpPr>
          <p:nvPr/>
        </p:nvCxnSpPr>
        <p:spPr>
          <a:xfrm rot="5400000">
            <a:off x="6494507" y="2753069"/>
            <a:ext cx="890277" cy="37120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00962" y="5530979"/>
            <a:ext cx="3484303" cy="261610"/>
          </a:xfrm>
          <a:prstGeom prst="rect">
            <a:avLst/>
          </a:prstGeom>
          <a:noFill/>
        </p:spPr>
        <p:txBody>
          <a:bodyPr wrap="square" rtlCol="0">
            <a:spAutoFit/>
          </a:bodyPr>
          <a:lstStyle/>
          <a:p>
            <a:r>
              <a:rPr lang="zh-CN" altLang="en-US" sz="1100" dirty="0" smtClean="0"/>
              <a:t>总结</a:t>
            </a:r>
            <a:r>
              <a:rPr lang="zh-CN" altLang="en-US" sz="1100" dirty="0" smtClean="0"/>
              <a:t>，检验</a:t>
            </a:r>
            <a:r>
              <a:rPr lang="en-US" altLang="zh-CN" sz="1100" dirty="0" smtClean="0"/>
              <a:t>XLP</a:t>
            </a:r>
            <a:r>
              <a:rPr lang="zh-CN" altLang="en-US" sz="1100" dirty="0" smtClean="0"/>
              <a:t>课程成果，认识不足</a:t>
            </a:r>
            <a:endParaRPr lang="zh-CN" altLang="en-US" sz="1100" dirty="0"/>
          </a:p>
        </p:txBody>
      </p:sp>
      <p:sp>
        <p:nvSpPr>
          <p:cNvPr id="27" name="文本框 26"/>
          <p:cNvSpPr txBox="1"/>
          <p:nvPr/>
        </p:nvSpPr>
        <p:spPr>
          <a:xfrm>
            <a:off x="9280072" y="3236937"/>
            <a:ext cx="2825339" cy="1954381"/>
          </a:xfrm>
          <a:prstGeom prst="rect">
            <a:avLst/>
          </a:prstGeom>
          <a:noFill/>
        </p:spPr>
        <p:txBody>
          <a:bodyPr wrap="square" rtlCol="0">
            <a:spAutoFit/>
          </a:bodyPr>
          <a:lstStyle>
            <a:defPPr>
              <a:defRPr lang="zh-CN"/>
            </a:defPPr>
            <a:lvl1pPr>
              <a:defRPr sz="1200"/>
            </a:lvl1pPr>
          </a:lstStyle>
          <a:p>
            <a:pPr marL="228600" indent="-228600">
              <a:buFont typeface="+mj-lt"/>
              <a:buAutoNum type="arabicPeriod"/>
            </a:pPr>
            <a:r>
              <a:rPr lang="zh-CN" altLang="en-US" sz="1100" dirty="0" smtClean="0"/>
              <a:t>各</a:t>
            </a:r>
            <a:r>
              <a:rPr lang="zh-CN" altLang="en-US" sz="1100" dirty="0"/>
              <a:t>小组学习成果。</a:t>
            </a:r>
          </a:p>
          <a:p>
            <a:pPr marL="171450" indent="-171450">
              <a:buFont typeface="Arial" panose="020B0604020202020204" pitchFamily="34" charset="0"/>
              <a:buChar char="•"/>
            </a:pPr>
            <a:r>
              <a:rPr lang="en-US" sz="1100" dirty="0" smtClean="0"/>
              <a:t>Wiki</a:t>
            </a:r>
            <a:r>
              <a:rPr lang="zh-CN" altLang="en-US" sz="1100" dirty="0"/>
              <a:t>记录。</a:t>
            </a:r>
          </a:p>
          <a:p>
            <a:pPr marL="171450" indent="-171450">
              <a:buFont typeface="Arial" panose="020B0604020202020204" pitchFamily="34" charset="0"/>
              <a:buChar char="•"/>
            </a:pPr>
            <a:r>
              <a:rPr lang="zh-CN" altLang="en-US" sz="1100" dirty="0" smtClean="0"/>
              <a:t>通</a:t>
            </a:r>
            <a:r>
              <a:rPr lang="zh-CN" altLang="en-US" sz="1100" dirty="0"/>
              <a:t>过晨间汇报</a:t>
            </a:r>
            <a:r>
              <a:rPr lang="en-US" altLang="zh-CN" sz="1100" dirty="0" err="1"/>
              <a:t>github</a:t>
            </a:r>
            <a:r>
              <a:rPr lang="zh-CN" altLang="en-US" sz="1100" dirty="0" smtClean="0"/>
              <a:t>，</a:t>
            </a:r>
            <a:endParaRPr lang="en-US" altLang="zh-CN" sz="1100" dirty="0" smtClean="0"/>
          </a:p>
          <a:p>
            <a:pPr marL="171450" indent="-171450"/>
            <a:r>
              <a:rPr lang="en-US" altLang="zh-CN" sz="1100" dirty="0" smtClean="0"/>
              <a:t> </a:t>
            </a:r>
            <a:r>
              <a:rPr lang="en-US" altLang="zh-CN" sz="1100" dirty="0" smtClean="0"/>
              <a:t>     </a:t>
            </a:r>
            <a:r>
              <a:rPr lang="zh-CN" altLang="en-US" sz="1100" dirty="0" smtClean="0"/>
              <a:t>挑战</a:t>
            </a:r>
            <a:r>
              <a:rPr lang="zh-CN" altLang="en-US" sz="1100" dirty="0"/>
              <a:t>方公布</a:t>
            </a:r>
            <a:r>
              <a:rPr lang="zh-CN" altLang="en-US" sz="1100" dirty="0" smtClean="0"/>
              <a:t>学习过程</a:t>
            </a:r>
            <a:endParaRPr lang="en-US" altLang="zh-CN" sz="1100" dirty="0" smtClean="0"/>
          </a:p>
          <a:p>
            <a:pPr marL="171450" indent="-171450"/>
            <a:r>
              <a:rPr lang="en-US" altLang="zh-CN" sz="1100" dirty="0" smtClean="0"/>
              <a:t> </a:t>
            </a:r>
            <a:r>
              <a:rPr lang="en-US" altLang="zh-CN" sz="1100" dirty="0" smtClean="0"/>
              <a:t>     </a:t>
            </a:r>
            <a:r>
              <a:rPr lang="zh-CN" altLang="en-US" sz="1100" dirty="0" smtClean="0"/>
              <a:t>数据的</a:t>
            </a:r>
            <a:r>
              <a:rPr lang="en-US" altLang="zh-CN" sz="1100" dirty="0" smtClean="0"/>
              <a:t> </a:t>
            </a:r>
            <a:r>
              <a:rPr lang="zh-CN" altLang="en-US" sz="1100" dirty="0" smtClean="0"/>
              <a:t>统计</a:t>
            </a:r>
            <a:r>
              <a:rPr lang="zh-CN" altLang="en-US" sz="1100" dirty="0" smtClean="0"/>
              <a:t>报告</a:t>
            </a:r>
            <a:endParaRPr lang="en-US" altLang="zh-CN" sz="1100" dirty="0"/>
          </a:p>
          <a:p>
            <a:r>
              <a:rPr lang="en-US" altLang="zh-CN" sz="1100" dirty="0" smtClean="0"/>
              <a:t>2    </a:t>
            </a:r>
            <a:r>
              <a:rPr lang="zh-CN" altLang="en-US" sz="1100" dirty="0" smtClean="0"/>
              <a:t>班</a:t>
            </a:r>
            <a:r>
              <a:rPr lang="zh-CN" altLang="en-US" sz="1100" dirty="0"/>
              <a:t>级宪</a:t>
            </a:r>
            <a:r>
              <a:rPr lang="zh-CN" altLang="en-US" sz="1100" dirty="0" smtClean="0"/>
              <a:t>章</a:t>
            </a:r>
            <a:endParaRPr lang="zh-CN" altLang="en-US" sz="1100" dirty="0"/>
          </a:p>
          <a:p>
            <a:pPr marL="171450" indent="-171450">
              <a:buFont typeface="Arial" panose="020B0604020202020204" pitchFamily="34" charset="0"/>
              <a:buChar char="•"/>
            </a:pPr>
            <a:r>
              <a:rPr lang="zh-CN" altLang="en-US" sz="1100" dirty="0"/>
              <a:t>班级宪章交付打</a:t>
            </a:r>
            <a:r>
              <a:rPr lang="zh-CN" altLang="en-US" sz="1100" dirty="0" smtClean="0"/>
              <a:t>印</a:t>
            </a:r>
            <a:endParaRPr lang="en-US" altLang="zh-CN" sz="1100" dirty="0" smtClean="0"/>
          </a:p>
          <a:p>
            <a:pPr marL="228600" indent="-228600">
              <a:buAutoNum type="arabicPlain" startAt="3"/>
            </a:pPr>
            <a:r>
              <a:rPr lang="zh-CN" altLang="en-US" sz="1100" dirty="0" smtClean="0"/>
              <a:t>终极</a:t>
            </a:r>
            <a:r>
              <a:rPr lang="zh-CN" altLang="en-US" sz="1100" dirty="0"/>
              <a:t>汇演</a:t>
            </a:r>
            <a:r>
              <a:rPr lang="zh-CN" altLang="en-US" sz="1100" dirty="0" smtClean="0"/>
              <a:t>彩排</a:t>
            </a:r>
            <a:endParaRPr lang="en-US" altLang="zh-CN" sz="1100" dirty="0" smtClean="0"/>
          </a:p>
          <a:p>
            <a:r>
              <a:rPr lang="en-US" altLang="zh-CN" sz="1100" dirty="0" smtClean="0"/>
              <a:t>4     </a:t>
            </a:r>
            <a:r>
              <a:rPr lang="zh-CN" altLang="en-US" sz="1100" dirty="0" smtClean="0"/>
              <a:t>终极汇演</a:t>
            </a:r>
            <a:endParaRPr lang="en-US" altLang="zh-CN" sz="1100" dirty="0" smtClean="0"/>
          </a:p>
          <a:p>
            <a:r>
              <a:rPr lang="en-US" altLang="zh-CN" sz="1100" dirty="0" smtClean="0"/>
              <a:t>5     </a:t>
            </a:r>
            <a:r>
              <a:rPr lang="zh-CN" altLang="en-US" sz="1100" dirty="0" smtClean="0"/>
              <a:t>课程</a:t>
            </a:r>
            <a:r>
              <a:rPr lang="zh-CN" altLang="en-US" sz="1100" dirty="0" smtClean="0"/>
              <a:t>总结</a:t>
            </a:r>
            <a:endParaRPr lang="en-US" altLang="zh-CN" sz="1100" dirty="0"/>
          </a:p>
          <a:p>
            <a:endParaRPr lang="en-US" altLang="zh-CN" sz="1100" dirty="0"/>
          </a:p>
        </p:txBody>
      </p:sp>
      <p:sp>
        <p:nvSpPr>
          <p:cNvPr id="10" name="椭圆 9"/>
          <p:cNvSpPr/>
          <p:nvPr/>
        </p:nvSpPr>
        <p:spPr>
          <a:xfrm>
            <a:off x="5617030" y="211071"/>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979043" y="2138024"/>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311243" y="3279799"/>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4800" y="4618132"/>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联系 38"/>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联系 39"/>
          <p:cNvSpPr/>
          <p:nvPr/>
        </p:nvSpPr>
        <p:spPr>
          <a:xfrm>
            <a:off x="6024785"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联系 40"/>
          <p:cNvSpPr/>
          <p:nvPr/>
        </p:nvSpPr>
        <p:spPr>
          <a:xfrm>
            <a:off x="6213048"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p:cNvSpPr/>
          <p:nvPr/>
        </p:nvSpPr>
        <p:spPr>
          <a:xfrm>
            <a:off x="5839935" y="468477"/>
            <a:ext cx="646331" cy="369332"/>
          </a:xfrm>
          <a:prstGeom prst="rect">
            <a:avLst/>
          </a:prstGeom>
        </p:spPr>
        <p:txBody>
          <a:bodyPr wrap="none">
            <a:spAutoFit/>
          </a:bodyPr>
          <a:lstStyle/>
          <a:p>
            <a:r>
              <a:rPr lang="zh-CN" altLang="en-US" dirty="0">
                <a:latin typeface="Calibri Light" panose="020F0302020204030204" pitchFamily="34" charset="0"/>
              </a:rPr>
              <a:t>输入</a:t>
            </a:r>
            <a:endParaRPr lang="en-US" dirty="0"/>
          </a:p>
        </p:txBody>
      </p:sp>
      <p:sp>
        <p:nvSpPr>
          <p:cNvPr id="44" name="Rectangle 43"/>
          <p:cNvSpPr/>
          <p:nvPr/>
        </p:nvSpPr>
        <p:spPr>
          <a:xfrm>
            <a:off x="3169578" y="2395430"/>
            <a:ext cx="646331" cy="369332"/>
          </a:xfrm>
          <a:prstGeom prst="rect">
            <a:avLst/>
          </a:prstGeom>
        </p:spPr>
        <p:txBody>
          <a:bodyPr wrap="none">
            <a:spAutoFit/>
          </a:bodyPr>
          <a:lstStyle/>
          <a:p>
            <a:r>
              <a:rPr lang="zh-CN" altLang="en-US" dirty="0">
                <a:latin typeface="Calibri Light" panose="020F0302020204030204" pitchFamily="34" charset="0"/>
              </a:rPr>
              <a:t>过程</a:t>
            </a:r>
            <a:endParaRPr lang="en-US" dirty="0"/>
          </a:p>
        </p:txBody>
      </p:sp>
      <p:sp>
        <p:nvSpPr>
          <p:cNvPr id="45" name="Rectangle 44"/>
          <p:cNvSpPr/>
          <p:nvPr/>
        </p:nvSpPr>
        <p:spPr>
          <a:xfrm>
            <a:off x="8472491" y="3537204"/>
            <a:ext cx="646331" cy="369332"/>
          </a:xfrm>
          <a:prstGeom prst="rect">
            <a:avLst/>
          </a:prstGeom>
        </p:spPr>
        <p:txBody>
          <a:bodyPr wrap="none">
            <a:spAutoFit/>
          </a:bodyPr>
          <a:lstStyle/>
          <a:p>
            <a:r>
              <a:rPr lang="zh-CN" altLang="en-US" dirty="0" smtClean="0"/>
              <a:t>输出</a:t>
            </a:r>
            <a:endParaRPr lang="en-US" dirty="0"/>
          </a:p>
        </p:txBody>
      </p:sp>
      <p:sp>
        <p:nvSpPr>
          <p:cNvPr id="46" name="Rectangle 45"/>
          <p:cNvSpPr/>
          <p:nvPr/>
        </p:nvSpPr>
        <p:spPr>
          <a:xfrm>
            <a:off x="4280046" y="4875537"/>
            <a:ext cx="646331" cy="369332"/>
          </a:xfrm>
          <a:prstGeom prst="rect">
            <a:avLst/>
          </a:prstGeom>
        </p:spPr>
        <p:txBody>
          <a:bodyPr wrap="none">
            <a:spAutoFit/>
          </a:bodyPr>
          <a:lstStyle/>
          <a:p>
            <a:r>
              <a:rPr lang="zh-CN" altLang="en-US" dirty="0" smtClean="0"/>
              <a:t>效果</a:t>
            </a:r>
            <a:endParaRPr lang="en-US" dirty="0"/>
          </a:p>
        </p:txBody>
      </p:sp>
      <p:sp>
        <p:nvSpPr>
          <p:cNvPr id="8" name="Rectangle 7"/>
          <p:cNvSpPr/>
          <p:nvPr/>
        </p:nvSpPr>
        <p:spPr>
          <a:xfrm>
            <a:off x="3048000" y="2991537"/>
            <a:ext cx="3737264" cy="1446550"/>
          </a:xfrm>
          <a:prstGeom prst="rect">
            <a:avLst/>
          </a:prstGeom>
          <a:noFill/>
        </p:spPr>
        <p:txBody>
          <a:bodyPr wrap="square" rtlCol="0">
            <a:spAutoFit/>
          </a:bodyPr>
          <a:lstStyle/>
          <a:p>
            <a:pPr marL="228600" indent="-228600">
              <a:buFont typeface="+mj-lt"/>
              <a:buAutoNum type="arabicPeriod"/>
            </a:pPr>
            <a:r>
              <a:rPr lang="zh-CN" altLang="en-US" sz="1100" dirty="0" smtClean="0"/>
              <a:t> </a:t>
            </a:r>
            <a:r>
              <a:rPr lang="en-US" sz="1100" dirty="0"/>
              <a:t>09：00 - 10：00</a:t>
            </a:r>
            <a:endParaRPr lang="en-US" altLang="zh-CN" sz="1100" dirty="0"/>
          </a:p>
          <a:p>
            <a:r>
              <a:rPr lang="zh-CN" altLang="en-US" sz="1100" dirty="0"/>
              <a:t>晨间汇报（逻辑模型</a:t>
            </a:r>
            <a:r>
              <a:rPr lang="en-US" altLang="zh-CN" sz="1100" dirty="0"/>
              <a:t>3.0</a:t>
            </a:r>
            <a:r>
              <a:rPr lang="zh-CN" altLang="en-US" sz="1100" dirty="0"/>
              <a:t>）</a:t>
            </a:r>
            <a:r>
              <a:rPr lang="zh-CN" altLang="en-US" sz="1100" dirty="0" smtClean="0"/>
              <a:t>上</a:t>
            </a:r>
            <a:r>
              <a:rPr lang="zh-CN" altLang="en-US" sz="1100" dirty="0"/>
              <a:t>传</a:t>
            </a:r>
            <a:r>
              <a:rPr lang="en-US" altLang="zh-CN" sz="1100" dirty="0" err="1"/>
              <a:t>github</a:t>
            </a:r>
            <a:r>
              <a:rPr lang="zh-CN" altLang="en-US" sz="1100" dirty="0"/>
              <a:t>晨间展示</a:t>
            </a:r>
          </a:p>
          <a:p>
            <a:pPr marL="171450" indent="-171450">
              <a:buFont typeface="Arial" panose="020B0604020202020204" pitchFamily="34" charset="0"/>
              <a:buChar char="•"/>
            </a:pPr>
            <a:r>
              <a:rPr lang="zh-CN" altLang="en-US" sz="1100" dirty="0" smtClean="0"/>
              <a:t>展</a:t>
            </a:r>
            <a:r>
              <a:rPr lang="zh-CN" altLang="en-US" sz="1100" dirty="0"/>
              <a:t>示班级宪</a:t>
            </a:r>
            <a:r>
              <a:rPr lang="zh-CN" altLang="en-US" sz="1100" dirty="0" smtClean="0"/>
              <a:t>章</a:t>
            </a:r>
            <a:endParaRPr lang="en-US" altLang="zh-CN" sz="1100" dirty="0" smtClean="0"/>
          </a:p>
          <a:p>
            <a:r>
              <a:rPr lang="en-US" altLang="zh-CN" sz="1100" dirty="0" smtClean="0"/>
              <a:t>2      </a:t>
            </a:r>
            <a:r>
              <a:rPr lang="en-US" sz="1100" dirty="0"/>
              <a:t>10：20 - 11：00</a:t>
            </a:r>
            <a:endParaRPr lang="en-US" altLang="zh-CN" sz="1100" dirty="0" smtClean="0"/>
          </a:p>
          <a:p>
            <a:r>
              <a:rPr lang="zh-CN" altLang="en-US" sz="1100" dirty="0"/>
              <a:t>班级宪章审稿</a:t>
            </a:r>
            <a:r>
              <a:rPr lang="zh-CN" altLang="en-US" sz="1100" dirty="0" smtClean="0"/>
              <a:t>班</a:t>
            </a:r>
            <a:endParaRPr lang="en-US" altLang="zh-CN" sz="1100" dirty="0" smtClean="0"/>
          </a:p>
          <a:p>
            <a:r>
              <a:rPr lang="en-US" sz="1100" dirty="0" smtClean="0"/>
              <a:t>3      11：00 </a:t>
            </a:r>
            <a:r>
              <a:rPr lang="en-US" sz="1100" dirty="0"/>
              <a:t>- </a:t>
            </a:r>
            <a:r>
              <a:rPr lang="en-US" sz="1100" dirty="0" smtClean="0"/>
              <a:t>12：00</a:t>
            </a:r>
          </a:p>
          <a:p>
            <a:r>
              <a:rPr lang="zh-CN" altLang="en-US" sz="1100" dirty="0"/>
              <a:t>终极汇演准</a:t>
            </a:r>
            <a:r>
              <a:rPr lang="zh-CN" altLang="en-US" sz="1100" dirty="0" smtClean="0"/>
              <a:t>备</a:t>
            </a:r>
            <a:endParaRPr lang="en-US" altLang="zh-CN" sz="1100" dirty="0" smtClean="0"/>
          </a:p>
          <a:p>
            <a:endParaRPr lang="en-US" altLang="zh-CN" sz="1100" dirty="0" smtClean="0"/>
          </a:p>
        </p:txBody>
      </p:sp>
      <p:sp>
        <p:nvSpPr>
          <p:cNvPr id="9" name="Rectangle 8"/>
          <p:cNvSpPr/>
          <p:nvPr/>
        </p:nvSpPr>
        <p:spPr>
          <a:xfrm>
            <a:off x="5159829" y="1063891"/>
            <a:ext cx="6096000" cy="1615827"/>
          </a:xfrm>
          <a:prstGeom prst="rect">
            <a:avLst/>
          </a:prstGeom>
          <a:noFill/>
        </p:spPr>
        <p:txBody>
          <a:bodyPr wrap="square" rtlCol="0">
            <a:spAutoFit/>
          </a:bodyPr>
          <a:lstStyle/>
          <a:p>
            <a:pPr marL="628650" lvl="1" indent="-171450">
              <a:buFont typeface="Arial" panose="020B0604020202020204" pitchFamily="34" charset="0"/>
              <a:buChar char="•"/>
            </a:pPr>
            <a:r>
              <a:rPr lang="zh-CN" altLang="en-US" sz="1100" dirty="0"/>
              <a:t>超限学习过程</a:t>
            </a:r>
            <a:endParaRPr lang="en-US" altLang="zh-CN" sz="1100" dirty="0"/>
          </a:p>
          <a:p>
            <a:pPr marL="628650" lvl="1" indent="-171450">
              <a:buFont typeface="Arial" panose="020B0604020202020204" pitchFamily="34" charset="0"/>
              <a:buChar char="•"/>
            </a:pPr>
            <a:r>
              <a:rPr lang="en-US" altLang="zh-CN" sz="1100" dirty="0"/>
              <a:t>WIKI</a:t>
            </a:r>
            <a:r>
              <a:rPr lang="zh-CN" altLang="en-US" sz="1100" dirty="0"/>
              <a:t>，</a:t>
            </a:r>
            <a:r>
              <a:rPr lang="en-US" altLang="zh-CN" sz="1100" dirty="0"/>
              <a:t>GIT</a:t>
            </a:r>
            <a:r>
              <a:rPr lang="zh-CN" altLang="en-US" sz="1100" dirty="0"/>
              <a:t>的工具支持 </a:t>
            </a:r>
            <a:endParaRPr lang="en-US" altLang="zh-CN" sz="1100" dirty="0"/>
          </a:p>
          <a:p>
            <a:pPr marL="628650" lvl="1" indent="-171450">
              <a:buFont typeface="Arial" panose="020B0604020202020204" pitchFamily="34" charset="0"/>
              <a:buChar char="•"/>
            </a:pPr>
            <a:r>
              <a:rPr lang="zh-CN" altLang="en-US" sz="1100" dirty="0"/>
              <a:t>校内各社团资源支持</a:t>
            </a:r>
            <a:endParaRPr lang="en-US" altLang="zh-CN" sz="1100" dirty="0"/>
          </a:p>
          <a:p>
            <a:pPr marL="628650" lvl="1" indent="-171450">
              <a:buFont typeface="Arial" panose="020B0604020202020204" pitchFamily="34" charset="0"/>
              <a:buChar char="•"/>
            </a:pPr>
            <a:r>
              <a:rPr lang="zh-CN" altLang="en-US" sz="1100" dirty="0"/>
              <a:t>校内图书馆支持</a:t>
            </a:r>
            <a:endParaRPr lang="en-US" altLang="zh-CN" sz="1100" dirty="0"/>
          </a:p>
          <a:p>
            <a:pPr marL="628650" lvl="1" indent="-171450">
              <a:buFont typeface="Arial" panose="020B0604020202020204" pitchFamily="34" charset="0"/>
              <a:buChar char="•"/>
            </a:pPr>
            <a:r>
              <a:rPr lang="zh-CN" altLang="en-US" sz="1100" dirty="0"/>
              <a:t>现场所有同学自身的资源 </a:t>
            </a:r>
            <a:endParaRPr lang="en-US" altLang="zh-CN" sz="1100" dirty="0"/>
          </a:p>
          <a:p>
            <a:pPr marL="628650" lvl="1" indent="-171450">
              <a:buFont typeface="Arial" panose="020B0604020202020204" pitchFamily="34" charset="0"/>
              <a:buChar char="•"/>
            </a:pPr>
            <a:r>
              <a:rPr lang="zh-CN" altLang="en-US" sz="1100" dirty="0"/>
              <a:t>现场教学环境的支持</a:t>
            </a:r>
          </a:p>
          <a:p>
            <a:pPr marL="628650" lvl="1" indent="-171450">
              <a:buFont typeface="Arial" panose="020B0604020202020204" pitchFamily="34" charset="0"/>
              <a:buChar char="•"/>
            </a:pPr>
            <a:r>
              <a:rPr lang="zh-CN" altLang="en-US" sz="1100" dirty="0"/>
              <a:t>往期</a:t>
            </a:r>
            <a:r>
              <a:rPr lang="en-US" altLang="zh-CN" sz="1100" dirty="0"/>
              <a:t>MEM</a:t>
            </a:r>
            <a:r>
              <a:rPr lang="zh-CN" altLang="en-US" sz="1100" dirty="0"/>
              <a:t>学长的资源 </a:t>
            </a:r>
          </a:p>
          <a:p>
            <a:pPr marL="628650" lvl="1" indent="-171450">
              <a:buFont typeface="Arial" panose="020B0604020202020204" pitchFamily="34" charset="0"/>
              <a:buChar char="•"/>
            </a:pPr>
            <a:r>
              <a:rPr lang="en-US" altLang="zh-CN" sz="1100" dirty="0"/>
              <a:t>MEM</a:t>
            </a:r>
            <a:r>
              <a:rPr lang="zh-CN" altLang="en-US" sz="1100" dirty="0"/>
              <a:t>教育中心的支持 </a:t>
            </a:r>
          </a:p>
          <a:p>
            <a:pPr marL="628650" lvl="1" indent="-171450">
              <a:buFont typeface="Arial" panose="020B0604020202020204" pitchFamily="34" charset="0"/>
              <a:buChar char="•"/>
            </a:pPr>
            <a:r>
              <a:rPr lang="zh-CN" altLang="en-US" sz="1100" dirty="0" smtClean="0"/>
              <a:t>导</a:t>
            </a:r>
            <a:r>
              <a:rPr lang="zh-CN" altLang="en-US" sz="1100" dirty="0"/>
              <a:t>师、助教支持</a:t>
            </a:r>
            <a:endParaRPr lang="en-US" altLang="zh-CN" sz="1100" dirty="0"/>
          </a:p>
        </p:txBody>
      </p:sp>
      <p:sp>
        <p:nvSpPr>
          <p:cNvPr id="29" name="Rectangle 28"/>
          <p:cNvSpPr/>
          <p:nvPr/>
        </p:nvSpPr>
        <p:spPr>
          <a:xfrm>
            <a:off x="3046991" y="4205284"/>
            <a:ext cx="3737264" cy="1107996"/>
          </a:xfrm>
          <a:prstGeom prst="rect">
            <a:avLst/>
          </a:prstGeom>
          <a:noFill/>
        </p:spPr>
        <p:txBody>
          <a:bodyPr wrap="square" rtlCol="0">
            <a:spAutoFit/>
          </a:bodyPr>
          <a:lstStyle/>
          <a:p>
            <a:r>
              <a:rPr lang="en-US" altLang="zh-CN" sz="1100" dirty="0" smtClean="0"/>
              <a:t>4    </a:t>
            </a:r>
            <a:r>
              <a:rPr lang="zh-CN" altLang="en-US" sz="1100" dirty="0" smtClean="0"/>
              <a:t> </a:t>
            </a:r>
            <a:r>
              <a:rPr lang="en-US" sz="1100" dirty="0"/>
              <a:t>13：00 - </a:t>
            </a:r>
            <a:r>
              <a:rPr lang="en-US" sz="1100" dirty="0" smtClean="0"/>
              <a:t>16：30</a:t>
            </a:r>
          </a:p>
          <a:p>
            <a:r>
              <a:rPr lang="zh-CN" altLang="en-US" sz="1100" dirty="0"/>
              <a:t>终极汇报演</a:t>
            </a:r>
            <a:r>
              <a:rPr lang="zh-CN" altLang="en-US" sz="1100" dirty="0" smtClean="0"/>
              <a:t>出</a:t>
            </a:r>
            <a:endParaRPr lang="en-US" altLang="zh-CN" sz="1100" dirty="0" smtClean="0"/>
          </a:p>
          <a:p>
            <a:r>
              <a:rPr lang="en-US" sz="1100" dirty="0" smtClean="0"/>
              <a:t>5     16：00 </a:t>
            </a:r>
            <a:r>
              <a:rPr lang="en-US" sz="1100" dirty="0"/>
              <a:t>- </a:t>
            </a:r>
            <a:r>
              <a:rPr lang="en-US" sz="1100" dirty="0" smtClean="0"/>
              <a:t>17：00</a:t>
            </a:r>
          </a:p>
          <a:p>
            <a:r>
              <a:rPr lang="zh-CN" altLang="en-US" sz="1100" dirty="0" smtClean="0"/>
              <a:t>课</a:t>
            </a:r>
            <a:r>
              <a:rPr lang="zh-CN" altLang="en-US" sz="1100" dirty="0"/>
              <a:t>程总</a:t>
            </a:r>
            <a:r>
              <a:rPr lang="zh-CN" altLang="en-US" sz="1100" dirty="0" smtClean="0"/>
              <a:t>结</a:t>
            </a:r>
            <a:r>
              <a:rPr lang="zh-CN" altLang="en-US" sz="1100" dirty="0"/>
              <a:t>分享</a:t>
            </a:r>
            <a:endParaRPr lang="en-US" altLang="zh-CN" sz="1100" dirty="0" smtClean="0"/>
          </a:p>
          <a:p>
            <a:pPr marL="171450" indent="-171450">
              <a:buFont typeface="Arial" panose="020B0604020202020204" pitchFamily="34" charset="0"/>
              <a:buChar char="•"/>
            </a:pPr>
            <a:endParaRPr lang="en-US" altLang="zh-CN" sz="1100" dirty="0"/>
          </a:p>
          <a:p>
            <a:endParaRPr lang="en-US" altLang="zh-CN" sz="1100" dirty="0" smtClean="0"/>
          </a:p>
        </p:txBody>
      </p:sp>
      <p:sp>
        <p:nvSpPr>
          <p:cNvPr id="28" name="等腰三角形 27"/>
          <p:cNvSpPr/>
          <p:nvPr/>
        </p:nvSpPr>
        <p:spPr>
          <a:xfrm rot="5400000">
            <a:off x="-425117" y="1930491"/>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1" name="矩形 30"/>
          <p:cNvSpPr/>
          <p:nvPr/>
        </p:nvSpPr>
        <p:spPr>
          <a:xfrm>
            <a:off x="1208604" y="2510983"/>
            <a:ext cx="615553" cy="1528624"/>
          </a:xfrm>
          <a:prstGeom prst="rect">
            <a:avLst/>
          </a:prstGeom>
        </p:spPr>
        <p:txBody>
          <a:bodyPr vert="eaVert" wrap="none">
            <a:spAutoFit/>
          </a:bodyPr>
          <a:lstStyle/>
          <a:p>
            <a:r>
              <a:rPr lang="zh-CN" altLang="en-US" sz="2800" dirty="0" smtClean="0">
                <a:solidFill>
                  <a:schemeClr val="bg1"/>
                </a:solidFill>
                <a:latin typeface="Calibri Light" panose="020F0302020204030204" pitchFamily="34" charset="0"/>
              </a:rPr>
              <a:t>课程介绍</a:t>
            </a:r>
            <a:endParaRPr lang="en-US" altLang="zh-CN" sz="28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xmlns="" val="2992549876"/>
      </p:ext>
    </p:extLst>
  </p:cSld>
  <p:clrMapOvr>
    <a:masterClrMapping/>
  </p:clrMapOvr>
  <p:transition spd="slow" advTm="1704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10" presetClass="entr" presetSubtype="0" repeatCount="indefinite"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750"/>
                                        <p:tgtEl>
                                          <p:spTgt spid="39"/>
                                        </p:tgtEl>
                                      </p:cBhvr>
                                    </p:animEffect>
                                  </p:childTnLst>
                                </p:cTn>
                              </p:par>
                              <p:par>
                                <p:cTn id="15" presetID="10" presetClass="entr" presetSubtype="0" repeatCount="indefinite" fill="hold" grpId="0" nodeType="withEffect">
                                  <p:stCondLst>
                                    <p:cond delay="2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750"/>
                                        <p:tgtEl>
                                          <p:spTgt spid="40"/>
                                        </p:tgtEl>
                                      </p:cBhvr>
                                    </p:animEffect>
                                  </p:childTnLst>
                                </p:cTn>
                              </p:par>
                              <p:par>
                                <p:cTn id="18" presetID="10" presetClass="entr" presetSubtype="0" repeatCount="indefinite"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750"/>
                                        <p:tgtEl>
                                          <p:spTgt spid="41"/>
                                        </p:tgtEl>
                                      </p:cBhvr>
                                    </p:animEffect>
                                  </p:childTnLst>
                                </p:cTn>
                              </p:par>
                            </p:childTnLst>
                          </p:cTn>
                        </p:par>
                        <p:par>
                          <p:cTn id="21" fill="hold">
                            <p:stCondLst>
                              <p:cond delay="1750"/>
                            </p:stCondLst>
                            <p:childTnLst>
                              <p:par>
                                <p:cTn id="22" presetID="21"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par>
                                <p:cTn id="25" presetID="41" presetClass="entr" presetSubtype="0" fill="hold" grpId="0" nodeType="withEffect">
                                  <p:stCondLst>
                                    <p:cond delay="0"/>
                                  </p:stCondLst>
                                  <p:iterate type="lt">
                                    <p:tmPct val="6000"/>
                                  </p:iterate>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25"/>
                                        </p:tgtEl>
                                        <p:attrNameLst>
                                          <p:attrName>ppt_y</p:attrName>
                                        </p:attrNameLst>
                                      </p:cBhvr>
                                      <p:tavLst>
                                        <p:tav tm="0">
                                          <p:val>
                                            <p:strVal val="#ppt_y"/>
                                          </p:val>
                                        </p:tav>
                                        <p:tav tm="100000">
                                          <p:val>
                                            <p:strVal val="#ppt_y"/>
                                          </p:val>
                                        </p:tav>
                                      </p:tavLst>
                                    </p:anim>
                                    <p:anim calcmode="lin" valueType="num">
                                      <p:cBhvr>
                                        <p:cTn id="2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25"/>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par>
                          <p:cTn id="36" fill="hold">
                            <p:stCondLst>
                              <p:cond delay="4250"/>
                            </p:stCondLst>
                            <p:childTnLst>
                              <p:par>
                                <p:cTn id="37" presetID="22" presetClass="entr" presetSubtype="8"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41" presetClass="entr" presetSubtype="0" fill="hold" grpId="0" nodeType="withEffect">
                                  <p:stCondLst>
                                    <p:cond delay="0"/>
                                  </p:stCondLst>
                                  <p:iterate type="lt">
                                    <p:tmPct val="6000"/>
                                  </p:iterate>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27"/>
                                        </p:tgtEl>
                                        <p:attrNameLst>
                                          <p:attrName>ppt_y</p:attrName>
                                        </p:attrNameLst>
                                      </p:cBhvr>
                                      <p:tavLst>
                                        <p:tav tm="0">
                                          <p:val>
                                            <p:strVal val="#ppt_y"/>
                                          </p:val>
                                        </p:tav>
                                        <p:tav tm="100000">
                                          <p:val>
                                            <p:strVal val="#ppt_y"/>
                                          </p:val>
                                        </p:tav>
                                      </p:tavLst>
                                    </p:anim>
                                    <p:anim calcmode="lin" valueType="num">
                                      <p:cBhvr>
                                        <p:cTn id="4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27"/>
                                        </p:tgtEl>
                                      </p:cBhvr>
                                    </p:animEffect>
                                  </p:childTnLst>
                                </p:cTn>
                              </p:par>
                            </p:childTnLst>
                          </p:cTn>
                        </p:par>
                        <p:par>
                          <p:cTn id="47" fill="hold">
                            <p:stCondLst>
                              <p:cond delay="6910"/>
                            </p:stCondLst>
                            <p:childTnLst>
                              <p:par>
                                <p:cTn id="48" presetID="21" presetClass="entr" presetSubtype="1"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heel(1)">
                                      <p:cBhvr>
                                        <p:cTn id="50" dur="2000"/>
                                        <p:tgtEl>
                                          <p:spTgt spid="23"/>
                                        </p:tgtEl>
                                      </p:cBhvr>
                                    </p:animEffect>
                                  </p:childTnLst>
                                </p:cTn>
                              </p:par>
                            </p:childTnLst>
                          </p:cTn>
                        </p:par>
                        <p:par>
                          <p:cTn id="51" fill="hold">
                            <p:stCondLst>
                              <p:cond delay="8910"/>
                            </p:stCondLst>
                            <p:childTnLst>
                              <p:par>
                                <p:cTn id="52" presetID="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0-#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childTnLst>
                          </p:cTn>
                        </p:par>
                        <p:par>
                          <p:cTn id="56" fill="hold">
                            <p:stCondLst>
                              <p:cond delay="9410"/>
                            </p:stCondLst>
                            <p:childTnLst>
                              <p:par>
                                <p:cTn id="57" presetID="41" presetClass="entr" presetSubtype="0" fill="hold" grpId="0" nodeType="afterEffect">
                                  <p:stCondLst>
                                    <p:cond delay="0"/>
                                  </p:stCondLst>
                                  <p:iterate type="lt">
                                    <p:tmPct val="5000"/>
                                  </p:iterate>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31"/>
                                        </p:tgtEl>
                                        <p:attrNameLst>
                                          <p:attrName>ppt_y</p:attrName>
                                        </p:attrNameLst>
                                      </p:cBhvr>
                                      <p:tavLst>
                                        <p:tav tm="0">
                                          <p:val>
                                            <p:strVal val="#ppt_y"/>
                                          </p:val>
                                        </p:tav>
                                        <p:tav tm="100000">
                                          <p:val>
                                            <p:strVal val="#ppt_y"/>
                                          </p:val>
                                        </p:tav>
                                      </p:tavLst>
                                    </p:anim>
                                    <p:anim calcmode="lin" valueType="num">
                                      <p:cBhvr>
                                        <p:cTn id="61"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9" grpId="0" animBg="1"/>
      <p:bldP spid="40" grpId="0" animBg="1"/>
      <p:bldP spid="41" grpId="0" animBg="1"/>
      <p:bldP spid="28" grpId="0" animBg="1"/>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9231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5019280" y="158339"/>
            <a:ext cx="2266318" cy="707886"/>
          </a:xfrm>
          <a:prstGeom prst="rect">
            <a:avLst/>
          </a:prstGeom>
        </p:spPr>
        <p:txBody>
          <a:bodyPr wrap="square">
            <a:spAutoFit/>
          </a:bodyPr>
          <a:lstStyle/>
          <a:p>
            <a:r>
              <a:rPr lang="en-US" altLang="zh-CN" sz="4000" dirty="0" smtClean="0">
                <a:solidFill>
                  <a:schemeClr val="bg1"/>
                </a:solidFill>
                <a:latin typeface="Calibri Light" panose="020F0302020204030204" pitchFamily="34" charset="0"/>
              </a:rPr>
              <a:t> </a:t>
            </a:r>
            <a:r>
              <a:rPr lang="zh-CN" altLang="en-US" sz="4000" dirty="0" smtClean="0">
                <a:solidFill>
                  <a:schemeClr val="bg1"/>
                </a:solidFill>
                <a:latin typeface="Calibri Light" panose="020F0302020204030204" pitchFamily="34" charset="0"/>
              </a:rPr>
              <a:t>导师群</a:t>
            </a:r>
            <a:endParaRPr lang="zh-CN" altLang="en-US" sz="4000" dirty="0">
              <a:solidFill>
                <a:schemeClr val="bg1"/>
              </a:solidFill>
              <a:latin typeface="Calibri Light" panose="020F0302020204030204" pitchFamily="34" charset="0"/>
            </a:endParaRPr>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13" name="椭圆 8"/>
          <p:cNvSpPr/>
          <p:nvPr/>
        </p:nvSpPr>
        <p:spPr>
          <a:xfrm>
            <a:off x="2187188" y="2633127"/>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椭圆 8"/>
          <p:cNvSpPr/>
          <p:nvPr/>
        </p:nvSpPr>
        <p:spPr>
          <a:xfrm>
            <a:off x="4204680" y="2633127"/>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5" name="椭圆 8"/>
          <p:cNvSpPr/>
          <p:nvPr/>
        </p:nvSpPr>
        <p:spPr>
          <a:xfrm>
            <a:off x="6222172" y="2633127"/>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7" name="矩形 16"/>
          <p:cNvSpPr>
            <a:spLocks noChangeArrowheads="1"/>
          </p:cNvSpPr>
          <p:nvPr/>
        </p:nvSpPr>
        <p:spPr bwMode="auto">
          <a:xfrm>
            <a:off x="2453299" y="4409721"/>
            <a:ext cx="1025922" cy="30777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1600" b="1" cap="all" dirty="0" smtClean="0">
                <a:solidFill>
                  <a:prstClr val="black"/>
                </a:solidFill>
                <a:latin typeface="微软雅黑" pitchFamily="34" charset="-122"/>
                <a:ea typeface="微软雅黑" pitchFamily="34" charset="-122"/>
                <a:cs typeface="+mj-cs"/>
              </a:rPr>
              <a:t>顾学雍</a:t>
            </a:r>
            <a:endParaRPr lang="en-US" altLang="zh-CN" sz="1600" b="1" cap="all" dirty="0">
              <a:solidFill>
                <a:prstClr val="black"/>
              </a:solidFill>
              <a:latin typeface="微软雅黑" pitchFamily="34" charset="-122"/>
              <a:ea typeface="微软雅黑" pitchFamily="34" charset="-122"/>
              <a:cs typeface="+mj-cs"/>
            </a:endParaRPr>
          </a:p>
        </p:txBody>
      </p:sp>
      <p:sp>
        <p:nvSpPr>
          <p:cNvPr id="18" name="矩形 17"/>
          <p:cNvSpPr>
            <a:spLocks noChangeArrowheads="1"/>
          </p:cNvSpPr>
          <p:nvPr/>
        </p:nvSpPr>
        <p:spPr bwMode="auto">
          <a:xfrm>
            <a:off x="4470791" y="4409721"/>
            <a:ext cx="1025922" cy="30777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1600" b="1" cap="all" dirty="0" smtClean="0">
                <a:solidFill>
                  <a:prstClr val="black"/>
                </a:solidFill>
                <a:latin typeface="微软雅黑" pitchFamily="34" charset="-122"/>
                <a:ea typeface="微软雅黑" pitchFamily="34" charset="-122"/>
                <a:cs typeface="+mj-cs"/>
              </a:rPr>
              <a:t>殷建松</a:t>
            </a:r>
            <a:endParaRPr lang="en-US" altLang="zh-CN" sz="1600" b="1" cap="all" dirty="0">
              <a:solidFill>
                <a:prstClr val="black"/>
              </a:solidFill>
              <a:latin typeface="微软雅黑" pitchFamily="34" charset="-122"/>
              <a:ea typeface="微软雅黑" pitchFamily="34" charset="-122"/>
              <a:cs typeface="+mj-cs"/>
            </a:endParaRPr>
          </a:p>
        </p:txBody>
      </p:sp>
      <p:sp>
        <p:nvSpPr>
          <p:cNvPr id="19" name="矩形 18"/>
          <p:cNvSpPr>
            <a:spLocks noChangeArrowheads="1"/>
          </p:cNvSpPr>
          <p:nvPr/>
        </p:nvSpPr>
        <p:spPr bwMode="auto">
          <a:xfrm>
            <a:off x="6488283" y="4409721"/>
            <a:ext cx="1025922" cy="30777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1600" b="1" cap="all" dirty="0" smtClean="0">
                <a:solidFill>
                  <a:prstClr val="black"/>
                </a:solidFill>
                <a:latin typeface="微软雅黑" pitchFamily="34" charset="-122"/>
                <a:ea typeface="微软雅黑" pitchFamily="34" charset="-122"/>
                <a:cs typeface="+mj-cs"/>
              </a:rPr>
              <a:t>卢达荣</a:t>
            </a:r>
            <a:endParaRPr lang="en-US" altLang="zh-CN" sz="1600" b="1" cap="all" dirty="0">
              <a:solidFill>
                <a:prstClr val="black"/>
              </a:solidFill>
              <a:latin typeface="微软雅黑" pitchFamily="34" charset="-122"/>
              <a:ea typeface="微软雅黑" pitchFamily="34" charset="-122"/>
              <a:cs typeface="+mj-cs"/>
            </a:endParaRPr>
          </a:p>
        </p:txBody>
      </p:sp>
      <p:sp>
        <p:nvSpPr>
          <p:cNvPr id="20" name="矩形 19"/>
          <p:cNvSpPr>
            <a:spLocks noChangeArrowheads="1"/>
          </p:cNvSpPr>
          <p:nvPr/>
        </p:nvSpPr>
        <p:spPr bwMode="auto">
          <a:xfrm>
            <a:off x="8505775" y="4409721"/>
            <a:ext cx="1025922" cy="30777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1600" b="1" cap="all" dirty="0" smtClean="0">
                <a:solidFill>
                  <a:prstClr val="black"/>
                </a:solidFill>
                <a:latin typeface="微软雅黑" pitchFamily="34" charset="-122"/>
                <a:ea typeface="微软雅黑" pitchFamily="34" charset="-122"/>
                <a:cs typeface="+mj-cs"/>
              </a:rPr>
              <a:t>封雪平</a:t>
            </a:r>
            <a:endParaRPr lang="en-US" altLang="zh-CN" sz="1600" b="1" cap="all" dirty="0">
              <a:solidFill>
                <a:prstClr val="black"/>
              </a:solidFill>
              <a:latin typeface="微软雅黑" pitchFamily="34" charset="-122"/>
              <a:ea typeface="微软雅黑" pitchFamily="34" charset="-122"/>
              <a:cs typeface="+mj-cs"/>
            </a:endParaRPr>
          </a:p>
        </p:txBody>
      </p:sp>
      <p:sp>
        <p:nvSpPr>
          <p:cNvPr id="21" name="圆角矩形标注 20"/>
          <p:cNvSpPr/>
          <p:nvPr/>
        </p:nvSpPr>
        <p:spPr>
          <a:xfrm>
            <a:off x="2299688" y="4717498"/>
            <a:ext cx="1418020" cy="407658"/>
          </a:xfrm>
          <a:prstGeom prst="wedgeRoundRectCallout">
            <a:avLst>
              <a:gd name="adj1" fmla="val -20833"/>
              <a:gd name="adj2" fmla="val 84654"/>
              <a:gd name="adj3" fmla="val 16667"/>
            </a:avLst>
          </a:prstGeom>
          <a:solidFill>
            <a:schemeClr val="bg2">
              <a:lumMod val="75000"/>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smtClean="0"/>
              <a:t>课程负责人</a:t>
            </a:r>
            <a:endParaRPr lang="zh-CN" altLang="en-US" dirty="0"/>
          </a:p>
        </p:txBody>
      </p:sp>
      <p:sp>
        <p:nvSpPr>
          <p:cNvPr id="26" name="圆角矩形标注 25"/>
          <p:cNvSpPr/>
          <p:nvPr/>
        </p:nvSpPr>
        <p:spPr>
          <a:xfrm>
            <a:off x="4248722" y="4717498"/>
            <a:ext cx="1418020" cy="407658"/>
          </a:xfrm>
          <a:prstGeom prst="wedgeRoundRectCallout">
            <a:avLst>
              <a:gd name="adj1" fmla="val -20833"/>
              <a:gd name="adj2" fmla="val 84654"/>
              <a:gd name="adj3" fmla="val 16667"/>
            </a:avLst>
          </a:prstGeom>
          <a:solidFill>
            <a:schemeClr val="bg2">
              <a:lumMod val="75000"/>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smtClean="0"/>
              <a:t>课程导师</a:t>
            </a:r>
            <a:endParaRPr lang="zh-CN" altLang="en-US" dirty="0"/>
          </a:p>
        </p:txBody>
      </p:sp>
      <p:sp>
        <p:nvSpPr>
          <p:cNvPr id="27" name="圆角矩形标注 26"/>
          <p:cNvSpPr/>
          <p:nvPr/>
        </p:nvSpPr>
        <p:spPr>
          <a:xfrm>
            <a:off x="6302547" y="4707400"/>
            <a:ext cx="1418020" cy="407658"/>
          </a:xfrm>
          <a:prstGeom prst="wedgeRoundRectCallout">
            <a:avLst>
              <a:gd name="adj1" fmla="val -20833"/>
              <a:gd name="adj2" fmla="val 84654"/>
              <a:gd name="adj3" fmla="val 16667"/>
            </a:avLst>
          </a:prstGeom>
          <a:solidFill>
            <a:schemeClr val="bg2">
              <a:lumMod val="75000"/>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smtClean="0"/>
              <a:t>课程导师</a:t>
            </a:r>
            <a:endParaRPr lang="zh-CN" altLang="en-US" dirty="0"/>
          </a:p>
        </p:txBody>
      </p:sp>
      <p:sp>
        <p:nvSpPr>
          <p:cNvPr id="28" name="圆角矩形标注 27"/>
          <p:cNvSpPr/>
          <p:nvPr/>
        </p:nvSpPr>
        <p:spPr>
          <a:xfrm>
            <a:off x="8350687" y="4707400"/>
            <a:ext cx="1418020" cy="407658"/>
          </a:xfrm>
          <a:prstGeom prst="wedgeRoundRectCallout">
            <a:avLst>
              <a:gd name="adj1" fmla="val -20833"/>
              <a:gd name="adj2" fmla="val 84654"/>
              <a:gd name="adj3" fmla="val 16667"/>
            </a:avLst>
          </a:prstGeom>
          <a:solidFill>
            <a:schemeClr val="bg2">
              <a:lumMod val="75000"/>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smtClean="0"/>
              <a:t>班主任</a:t>
            </a:r>
            <a:endParaRPr lang="zh-CN" altLang="en-US" dirty="0"/>
          </a:p>
        </p:txBody>
      </p:sp>
      <p:sp>
        <p:nvSpPr>
          <p:cNvPr id="16" name="椭圆 8"/>
          <p:cNvSpPr/>
          <p:nvPr/>
        </p:nvSpPr>
        <p:spPr>
          <a:xfrm>
            <a:off x="8239663" y="2633127"/>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2171" y="2559570"/>
            <a:ext cx="1645920" cy="16477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162584" y="2611527"/>
            <a:ext cx="1645920" cy="15587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15806" t="-1" r="-599" b="3269"/>
          <a:stretch/>
        </p:blipFill>
        <p:spPr bwMode="auto">
          <a:xfrm>
            <a:off x="2062353" y="2625213"/>
            <a:ext cx="1645920" cy="15510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258624" y="2612346"/>
            <a:ext cx="1564738" cy="1645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83118698"/>
      </p:ext>
    </p:extLst>
  </p:cSld>
  <p:clrMapOvr>
    <a:masterClrMapping/>
  </p:clrMapOvr>
  <p:transition spd="slow" advTm="102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30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6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9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par>
                          <p:cTn id="39" fill="hold">
                            <p:stCondLst>
                              <p:cond delay="1900"/>
                            </p:stCondLst>
                            <p:childTnLst>
                              <p:par>
                                <p:cTn id="40" presetID="2" presetClass="entr" presetSubtype="2"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1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43" dur="1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2"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1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1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2100"/>
                            </p:stCondLst>
                            <p:childTnLst>
                              <p:par>
                                <p:cTn id="50" presetID="2" presetClass="entr" presetSubtype="2"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 calcmode="lin" valueType="num">
                                      <p:cBhvr additive="base">
                                        <p:cTn id="52" dur="1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53" dur="1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54" fill="hold">
                            <p:stCondLst>
                              <p:cond delay="2200"/>
                            </p:stCondLst>
                            <p:childTnLst>
                              <p:par>
                                <p:cTn id="55" presetID="2" presetClass="entr" presetSubtype="2" fill="hold" grpId="0" nodeType="afterEffect">
                                  <p:stCondLst>
                                    <p:cond delay="0"/>
                                  </p:stCondLst>
                                  <p:childTnLst>
                                    <p:set>
                                      <p:cBhvr>
                                        <p:cTn id="56" dur="1" fill="hold">
                                          <p:stCondLst>
                                            <p:cond delay="0"/>
                                          </p:stCondLst>
                                        </p:cTn>
                                        <p:tgtEl>
                                          <p:spTgt spid="20">
                                            <p:txEl>
                                              <p:pRg st="0" end="0"/>
                                            </p:txEl>
                                          </p:spTgt>
                                        </p:tgtEl>
                                        <p:attrNameLst>
                                          <p:attrName>style.visibility</p:attrName>
                                        </p:attrNameLst>
                                      </p:cBhvr>
                                      <p:to>
                                        <p:strVal val="visible"/>
                                      </p:to>
                                    </p:set>
                                    <p:anim calcmode="lin" valueType="num">
                                      <p:cBhvr additive="base">
                                        <p:cTn id="57" dur="1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8" dur="1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2300"/>
                            </p:stCondLst>
                            <p:childTnLst>
                              <p:par>
                                <p:cTn id="60" presetID="2" presetClass="entr" presetSubtype="2" fill="hold" grpId="0" nodeType="afterEffect">
                                  <p:stCondLst>
                                    <p:cond delay="0"/>
                                  </p:stCondLst>
                                  <p:childTnLst>
                                    <p:set>
                                      <p:cBhvr>
                                        <p:cTn id="61" dur="1" fill="hold">
                                          <p:stCondLst>
                                            <p:cond delay="0"/>
                                          </p:stCondLst>
                                        </p:cTn>
                                        <p:tgtEl>
                                          <p:spTgt spid="21">
                                            <p:bg/>
                                          </p:spTgt>
                                        </p:tgtEl>
                                        <p:attrNameLst>
                                          <p:attrName>style.visibility</p:attrName>
                                        </p:attrNameLst>
                                      </p:cBhvr>
                                      <p:to>
                                        <p:strVal val="visible"/>
                                      </p:to>
                                    </p:set>
                                    <p:anim calcmode="lin" valueType="num">
                                      <p:cBhvr additive="base">
                                        <p:cTn id="62" dur="100" fill="hold"/>
                                        <p:tgtEl>
                                          <p:spTgt spid="21">
                                            <p:bg/>
                                          </p:spTgt>
                                        </p:tgtEl>
                                        <p:attrNameLst>
                                          <p:attrName>ppt_x</p:attrName>
                                        </p:attrNameLst>
                                      </p:cBhvr>
                                      <p:tavLst>
                                        <p:tav tm="0">
                                          <p:val>
                                            <p:strVal val="1+#ppt_w/2"/>
                                          </p:val>
                                        </p:tav>
                                        <p:tav tm="100000">
                                          <p:val>
                                            <p:strVal val="#ppt_x"/>
                                          </p:val>
                                        </p:tav>
                                      </p:tavLst>
                                    </p:anim>
                                    <p:anim calcmode="lin" valueType="num">
                                      <p:cBhvr additive="base">
                                        <p:cTn id="63" dur="100" fill="hold"/>
                                        <p:tgtEl>
                                          <p:spTgt spid="21">
                                            <p:bg/>
                                          </p:spTgt>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21">
                                            <p:txEl>
                                              <p:pRg st="0" end="0"/>
                                            </p:txEl>
                                          </p:spTgt>
                                        </p:tgtEl>
                                        <p:attrNameLst>
                                          <p:attrName>style.visibility</p:attrName>
                                        </p:attrNameLst>
                                      </p:cBhvr>
                                      <p:to>
                                        <p:strVal val="visible"/>
                                      </p:to>
                                    </p:set>
                                    <p:anim calcmode="lin" valueType="num">
                                      <p:cBhvr additive="base">
                                        <p:cTn id="66" dur="1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67" dur="1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2400"/>
                            </p:stCondLst>
                            <p:childTnLst>
                              <p:par>
                                <p:cTn id="69" presetID="2" presetClass="entr" presetSubtype="2" fill="hold" grpId="0" nodeType="afterEffect">
                                  <p:stCondLst>
                                    <p:cond delay="0"/>
                                  </p:stCondLst>
                                  <p:childTnLst>
                                    <p:set>
                                      <p:cBhvr>
                                        <p:cTn id="70" dur="1" fill="hold">
                                          <p:stCondLst>
                                            <p:cond delay="0"/>
                                          </p:stCondLst>
                                        </p:cTn>
                                        <p:tgtEl>
                                          <p:spTgt spid="26">
                                            <p:bg/>
                                          </p:spTgt>
                                        </p:tgtEl>
                                        <p:attrNameLst>
                                          <p:attrName>style.visibility</p:attrName>
                                        </p:attrNameLst>
                                      </p:cBhvr>
                                      <p:to>
                                        <p:strVal val="visible"/>
                                      </p:to>
                                    </p:set>
                                    <p:anim calcmode="lin" valueType="num">
                                      <p:cBhvr additive="base">
                                        <p:cTn id="71" dur="100" fill="hold"/>
                                        <p:tgtEl>
                                          <p:spTgt spid="26">
                                            <p:bg/>
                                          </p:spTgt>
                                        </p:tgtEl>
                                        <p:attrNameLst>
                                          <p:attrName>ppt_x</p:attrName>
                                        </p:attrNameLst>
                                      </p:cBhvr>
                                      <p:tavLst>
                                        <p:tav tm="0">
                                          <p:val>
                                            <p:strVal val="1+#ppt_w/2"/>
                                          </p:val>
                                        </p:tav>
                                        <p:tav tm="100000">
                                          <p:val>
                                            <p:strVal val="#ppt_x"/>
                                          </p:val>
                                        </p:tav>
                                      </p:tavLst>
                                    </p:anim>
                                    <p:anim calcmode="lin" valueType="num">
                                      <p:cBhvr additive="base">
                                        <p:cTn id="72" dur="100" fill="hold"/>
                                        <p:tgtEl>
                                          <p:spTgt spid="26">
                                            <p:bg/>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26">
                                            <p:txEl>
                                              <p:pRg st="0" end="0"/>
                                            </p:txEl>
                                          </p:spTgt>
                                        </p:tgtEl>
                                        <p:attrNameLst>
                                          <p:attrName>style.visibility</p:attrName>
                                        </p:attrNameLst>
                                      </p:cBhvr>
                                      <p:to>
                                        <p:strVal val="visible"/>
                                      </p:to>
                                    </p:set>
                                    <p:anim calcmode="lin" valueType="num">
                                      <p:cBhvr additive="base">
                                        <p:cTn id="75" dur="1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6" dur="1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77" fill="hold">
                            <p:stCondLst>
                              <p:cond delay="2500"/>
                            </p:stCondLst>
                            <p:childTnLst>
                              <p:par>
                                <p:cTn id="78" presetID="2" presetClass="entr" presetSubtype="2" fill="hold" grpId="0" nodeType="afterEffect">
                                  <p:stCondLst>
                                    <p:cond delay="0"/>
                                  </p:stCondLst>
                                  <p:childTnLst>
                                    <p:set>
                                      <p:cBhvr>
                                        <p:cTn id="79" dur="1" fill="hold">
                                          <p:stCondLst>
                                            <p:cond delay="0"/>
                                          </p:stCondLst>
                                        </p:cTn>
                                        <p:tgtEl>
                                          <p:spTgt spid="27">
                                            <p:bg/>
                                          </p:spTgt>
                                        </p:tgtEl>
                                        <p:attrNameLst>
                                          <p:attrName>style.visibility</p:attrName>
                                        </p:attrNameLst>
                                      </p:cBhvr>
                                      <p:to>
                                        <p:strVal val="visible"/>
                                      </p:to>
                                    </p:set>
                                    <p:anim calcmode="lin" valueType="num">
                                      <p:cBhvr additive="base">
                                        <p:cTn id="80" dur="100" fill="hold"/>
                                        <p:tgtEl>
                                          <p:spTgt spid="27">
                                            <p:bg/>
                                          </p:spTgt>
                                        </p:tgtEl>
                                        <p:attrNameLst>
                                          <p:attrName>ppt_x</p:attrName>
                                        </p:attrNameLst>
                                      </p:cBhvr>
                                      <p:tavLst>
                                        <p:tav tm="0">
                                          <p:val>
                                            <p:strVal val="1+#ppt_w/2"/>
                                          </p:val>
                                        </p:tav>
                                        <p:tav tm="100000">
                                          <p:val>
                                            <p:strVal val="#ppt_x"/>
                                          </p:val>
                                        </p:tav>
                                      </p:tavLst>
                                    </p:anim>
                                    <p:anim calcmode="lin" valueType="num">
                                      <p:cBhvr additive="base">
                                        <p:cTn id="81" dur="100" fill="hold"/>
                                        <p:tgtEl>
                                          <p:spTgt spid="27">
                                            <p:bg/>
                                          </p:spTgt>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27">
                                            <p:txEl>
                                              <p:pRg st="0" end="0"/>
                                            </p:txEl>
                                          </p:spTgt>
                                        </p:tgtEl>
                                        <p:attrNameLst>
                                          <p:attrName>style.visibility</p:attrName>
                                        </p:attrNameLst>
                                      </p:cBhvr>
                                      <p:to>
                                        <p:strVal val="visible"/>
                                      </p:to>
                                    </p:set>
                                    <p:anim calcmode="lin" valueType="num">
                                      <p:cBhvr additive="base">
                                        <p:cTn id="84" dur="1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85" dur="1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86" fill="hold">
                            <p:stCondLst>
                              <p:cond delay="2600"/>
                            </p:stCondLst>
                            <p:childTnLst>
                              <p:par>
                                <p:cTn id="87" presetID="2" presetClass="entr" presetSubtype="2" fill="hold" grpId="0" nodeType="afterEffect">
                                  <p:stCondLst>
                                    <p:cond delay="0"/>
                                  </p:stCondLst>
                                  <p:childTnLst>
                                    <p:set>
                                      <p:cBhvr>
                                        <p:cTn id="88" dur="1" fill="hold">
                                          <p:stCondLst>
                                            <p:cond delay="0"/>
                                          </p:stCondLst>
                                        </p:cTn>
                                        <p:tgtEl>
                                          <p:spTgt spid="28">
                                            <p:bg/>
                                          </p:spTgt>
                                        </p:tgtEl>
                                        <p:attrNameLst>
                                          <p:attrName>style.visibility</p:attrName>
                                        </p:attrNameLst>
                                      </p:cBhvr>
                                      <p:to>
                                        <p:strVal val="visible"/>
                                      </p:to>
                                    </p:set>
                                    <p:anim calcmode="lin" valueType="num">
                                      <p:cBhvr additive="base">
                                        <p:cTn id="89" dur="100" fill="hold"/>
                                        <p:tgtEl>
                                          <p:spTgt spid="28">
                                            <p:bg/>
                                          </p:spTgt>
                                        </p:tgtEl>
                                        <p:attrNameLst>
                                          <p:attrName>ppt_x</p:attrName>
                                        </p:attrNameLst>
                                      </p:cBhvr>
                                      <p:tavLst>
                                        <p:tav tm="0">
                                          <p:val>
                                            <p:strVal val="1+#ppt_w/2"/>
                                          </p:val>
                                        </p:tav>
                                        <p:tav tm="100000">
                                          <p:val>
                                            <p:strVal val="#ppt_x"/>
                                          </p:val>
                                        </p:tav>
                                      </p:tavLst>
                                    </p:anim>
                                    <p:anim calcmode="lin" valueType="num">
                                      <p:cBhvr additive="base">
                                        <p:cTn id="90" dur="100" fill="hold"/>
                                        <p:tgtEl>
                                          <p:spTgt spid="28">
                                            <p:bg/>
                                          </p:spTgt>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28">
                                            <p:txEl>
                                              <p:pRg st="0" end="0"/>
                                            </p:txEl>
                                          </p:spTgt>
                                        </p:tgtEl>
                                        <p:attrNameLst>
                                          <p:attrName>style.visibility</p:attrName>
                                        </p:attrNameLst>
                                      </p:cBhvr>
                                      <p:to>
                                        <p:strVal val="visible"/>
                                      </p:to>
                                    </p:set>
                                    <p:anim calcmode="lin" valueType="num">
                                      <p:cBhvr additive="base">
                                        <p:cTn id="93" dur="1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94" dur="1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animBg="1"/>
      <p:bldP spid="14" grpId="0" animBg="1"/>
      <p:bldP spid="15" grpId="0" animBg="1"/>
      <p:bldP spid="17" grpId="0" build="p"/>
      <p:bldP spid="18" grpId="0" build="p"/>
      <p:bldP spid="19" grpId="0" build="p"/>
      <p:bldP spid="20" grpId="0" build="p"/>
      <p:bldP spid="21" grpId="0" build="p" animBg="1"/>
      <p:bldP spid="26" grpId="0" build="p" animBg="1"/>
      <p:bldP spid="27" grpId="0" build="p" animBg="1"/>
      <p:bldP spid="28" grpId="0" build="p"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0358" y="2452934"/>
            <a:ext cx="3269673" cy="191150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7021" y="2393421"/>
            <a:ext cx="3269673" cy="191150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77472" y="3100166"/>
            <a:ext cx="3188693" cy="769441"/>
          </a:xfrm>
          <a:prstGeom prst="rect">
            <a:avLst/>
          </a:prstGeom>
          <a:noFill/>
        </p:spPr>
        <p:txBody>
          <a:bodyPr wrap="none" lIns="91440" tIns="45720" rIns="91440" bIns="45720">
            <a:spAutoFit/>
          </a:bodyPr>
          <a:lstStyle/>
          <a:p>
            <a:pPr algn="ctr"/>
            <a:r>
              <a:rPr lang="en-US" altLang="zh-CN" sz="4400" b="1" dirty="0" smtClean="0">
                <a:ln w="0"/>
                <a:solidFill>
                  <a:schemeClr val="bg1"/>
                </a:solidFill>
                <a:effectLst>
                  <a:outerShdw blurRad="38100" dist="25400" dir="5400000" algn="ctr" rotWithShape="0">
                    <a:srgbClr val="6E747A">
                      <a:alpha val="43000"/>
                    </a:srgbClr>
                  </a:outerShdw>
                </a:effectLst>
                <a:latin typeface="Bradley Hand ITC" panose="03070402050302030203" pitchFamily="66" charset="0"/>
                <a:ea typeface="幼圆" panose="02010509060101010101" pitchFamily="49" charset="-122"/>
              </a:rPr>
              <a:t>CONTENTS</a:t>
            </a:r>
            <a:endParaRPr lang="zh-CN" altLang="en-US" sz="4400" b="1" dirty="0">
              <a:ln w="0"/>
              <a:solidFill>
                <a:schemeClr val="bg1"/>
              </a:solidFill>
              <a:effectLst>
                <a:outerShdw blurRad="38100" dist="25400" dir="5400000" algn="ctr" rotWithShape="0">
                  <a:srgbClr val="6E747A">
                    <a:alpha val="43000"/>
                  </a:srgbClr>
                </a:outerShdw>
              </a:effectLst>
              <a:latin typeface="Bradley Hand ITC" panose="03070402050302030203" pitchFamily="66" charset="0"/>
              <a:ea typeface="幼圆" panose="02010509060101010101" pitchFamily="49" charset="-122"/>
            </a:endParaRPr>
          </a:p>
        </p:txBody>
      </p:sp>
      <p:cxnSp>
        <p:nvCxnSpPr>
          <p:cNvPr id="11" name="直接连接符 10"/>
          <p:cNvCxnSpPr/>
          <p:nvPr/>
        </p:nvCxnSpPr>
        <p:spPr>
          <a:xfrm>
            <a:off x="4190012" y="489374"/>
            <a:ext cx="0" cy="5970940"/>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stretch>
            <a:fillRect/>
          </a:stretch>
        </p:blipFill>
        <p:spPr>
          <a:xfrm>
            <a:off x="4916468" y="489376"/>
            <a:ext cx="639128" cy="685079"/>
          </a:xfrm>
          <a:prstGeom prst="rect">
            <a:avLst/>
          </a:prstGeom>
        </p:spPr>
      </p:pic>
      <p:sp>
        <p:nvSpPr>
          <p:cNvPr id="18" name="文本框 17"/>
          <p:cNvSpPr txBox="1"/>
          <p:nvPr/>
        </p:nvSpPr>
        <p:spPr>
          <a:xfrm>
            <a:off x="2070363" y="1273103"/>
            <a:ext cx="729687" cy="461665"/>
          </a:xfrm>
          <a:prstGeom prst="rect">
            <a:avLst/>
          </a:prstGeom>
          <a:noFill/>
        </p:spPr>
        <p:txBody>
          <a:bodyPr wrap="none" rtlCol="0">
            <a:spAutoFit/>
          </a:bodyPr>
          <a:lstStyle/>
          <a:p>
            <a:r>
              <a:rPr lang="en-US" altLang="zh-CN" sz="2400" b="1" dirty="0" smtClean="0">
                <a:solidFill>
                  <a:schemeClr val="bg2">
                    <a:lumMod val="25000"/>
                  </a:schemeClr>
                </a:solidFill>
                <a:latin typeface="Gulim" panose="020B0600000101010101" pitchFamily="34" charset="-127"/>
                <a:ea typeface="Gulim" panose="020B0600000101010101" pitchFamily="34" charset="-127"/>
              </a:rPr>
              <a:t>XLP</a:t>
            </a:r>
            <a:endParaRPr lang="zh-CN" altLang="en-US" sz="2400" b="1" dirty="0">
              <a:solidFill>
                <a:schemeClr val="bg2">
                  <a:lumMod val="25000"/>
                </a:schemeClr>
              </a:solidFill>
              <a:latin typeface="Gulim" panose="020B0600000101010101" pitchFamily="34" charset="-127"/>
              <a:ea typeface="Gulim" panose="020B0600000101010101" pitchFamily="34" charset="-127"/>
            </a:endParaRPr>
          </a:p>
        </p:txBody>
      </p:sp>
      <p:sp>
        <p:nvSpPr>
          <p:cNvPr id="19" name="矩形 18"/>
          <p:cNvSpPr/>
          <p:nvPr/>
        </p:nvSpPr>
        <p:spPr>
          <a:xfrm>
            <a:off x="5888183" y="514263"/>
            <a:ext cx="789709" cy="68507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latin typeface="Bradley Hand ITC" panose="03070402050302030203" pitchFamily="66" charset="0"/>
              </a:rPr>
              <a:t>01</a:t>
            </a:r>
            <a:endParaRPr lang="zh-CN" altLang="en-US" sz="4000" dirty="0">
              <a:latin typeface="Bradley Hand ITC" panose="03070402050302030203" pitchFamily="66" charset="0"/>
            </a:endParaRPr>
          </a:p>
        </p:txBody>
      </p:sp>
      <p:cxnSp>
        <p:nvCxnSpPr>
          <p:cNvPr id="21" name="直接连接符 20"/>
          <p:cNvCxnSpPr>
            <a:stCxn id="19" idx="3"/>
          </p:cNvCxnSpPr>
          <p:nvPr/>
        </p:nvCxnSpPr>
        <p:spPr>
          <a:xfrm flipV="1">
            <a:off x="6677891" y="856648"/>
            <a:ext cx="706583" cy="155"/>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7384473" y="514262"/>
            <a:ext cx="3146400" cy="722973"/>
          </a:xfrm>
          <a:custGeom>
            <a:avLst/>
            <a:gdLst>
              <a:gd name="connsiteX0" fmla="*/ 114182 w 2963884"/>
              <a:gd name="connsiteY0" fmla="*/ 0 h 685079"/>
              <a:gd name="connsiteX1" fmla="*/ 481942 w 2963884"/>
              <a:gd name="connsiteY1" fmla="*/ 0 h 685079"/>
              <a:gd name="connsiteX2" fmla="*/ 746780 w 2963884"/>
              <a:gd name="connsiteY2" fmla="*/ 0 h 685079"/>
              <a:gd name="connsiteX3" fmla="*/ 2217104 w 2963884"/>
              <a:gd name="connsiteY3" fmla="*/ 0 h 685079"/>
              <a:gd name="connsiteX4" fmla="*/ 2219698 w 2963884"/>
              <a:gd name="connsiteY4" fmla="*/ 0 h 685079"/>
              <a:gd name="connsiteX5" fmla="*/ 2849702 w 2963884"/>
              <a:gd name="connsiteY5" fmla="*/ 0 h 685079"/>
              <a:gd name="connsiteX6" fmla="*/ 2963884 w 2963884"/>
              <a:gd name="connsiteY6" fmla="*/ 114182 h 685079"/>
              <a:gd name="connsiteX7" fmla="*/ 2963884 w 2963884"/>
              <a:gd name="connsiteY7" fmla="*/ 570897 h 685079"/>
              <a:gd name="connsiteX8" fmla="*/ 2849702 w 2963884"/>
              <a:gd name="connsiteY8" fmla="*/ 685079 h 685079"/>
              <a:gd name="connsiteX9" fmla="*/ 2219698 w 2963884"/>
              <a:gd name="connsiteY9" fmla="*/ 685079 h 685079"/>
              <a:gd name="connsiteX10" fmla="*/ 2217104 w 2963884"/>
              <a:gd name="connsiteY10" fmla="*/ 685079 h 685079"/>
              <a:gd name="connsiteX11" fmla="*/ 746780 w 2963884"/>
              <a:gd name="connsiteY11" fmla="*/ 685079 h 685079"/>
              <a:gd name="connsiteX12" fmla="*/ 481942 w 2963884"/>
              <a:gd name="connsiteY12" fmla="*/ 685079 h 685079"/>
              <a:gd name="connsiteX13" fmla="*/ 114182 w 2963884"/>
              <a:gd name="connsiteY13" fmla="*/ 685079 h 685079"/>
              <a:gd name="connsiteX14" fmla="*/ 0 w 2963884"/>
              <a:gd name="connsiteY14" fmla="*/ 570897 h 685079"/>
              <a:gd name="connsiteX15" fmla="*/ 0 w 2963884"/>
              <a:gd name="connsiteY15" fmla="*/ 114182 h 685079"/>
              <a:gd name="connsiteX16" fmla="*/ 114182 w 2963884"/>
              <a:gd name="connsiteY16" fmla="*/ 0 h 68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3884" h="685079">
                <a:moveTo>
                  <a:pt x="114182" y="0"/>
                </a:moveTo>
                <a:lnTo>
                  <a:pt x="481942" y="0"/>
                </a:lnTo>
                <a:lnTo>
                  <a:pt x="746780" y="0"/>
                </a:lnTo>
                <a:lnTo>
                  <a:pt x="2217104" y="0"/>
                </a:lnTo>
                <a:lnTo>
                  <a:pt x="2219698" y="0"/>
                </a:lnTo>
                <a:lnTo>
                  <a:pt x="2849702" y="0"/>
                </a:lnTo>
                <a:cubicBezTo>
                  <a:pt x="2912763" y="0"/>
                  <a:pt x="2963884" y="51121"/>
                  <a:pt x="2963884" y="114182"/>
                </a:cubicBezTo>
                <a:lnTo>
                  <a:pt x="2963884" y="570897"/>
                </a:lnTo>
                <a:cubicBezTo>
                  <a:pt x="2963884" y="633958"/>
                  <a:pt x="2912763" y="685079"/>
                  <a:pt x="2849702" y="685079"/>
                </a:cubicBezTo>
                <a:lnTo>
                  <a:pt x="2219698" y="685079"/>
                </a:lnTo>
                <a:lnTo>
                  <a:pt x="2217104" y="685079"/>
                </a:lnTo>
                <a:lnTo>
                  <a:pt x="746780" y="685079"/>
                </a:lnTo>
                <a:lnTo>
                  <a:pt x="481942" y="685079"/>
                </a:lnTo>
                <a:lnTo>
                  <a:pt x="114182" y="685079"/>
                </a:lnTo>
                <a:cubicBezTo>
                  <a:pt x="51121" y="685079"/>
                  <a:pt x="0" y="633958"/>
                  <a:pt x="0" y="570897"/>
                </a:cubicBezTo>
                <a:lnTo>
                  <a:pt x="0" y="114182"/>
                </a:lnTo>
                <a:cubicBezTo>
                  <a:pt x="0" y="51121"/>
                  <a:pt x="51121" y="0"/>
                  <a:pt x="114182"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Bradley Hand ITC" panose="03070402050302030203" pitchFamily="66" charset="0"/>
              </a:rPr>
              <a:t>Who we are</a:t>
            </a:r>
            <a:endParaRPr lang="zh-CN" altLang="en-US" sz="3200" b="1" dirty="0">
              <a:latin typeface="Bradley Hand ITC" panose="03070402050302030203" pitchFamily="66" charset="0"/>
            </a:endParaRPr>
          </a:p>
        </p:txBody>
      </p:sp>
      <p:pic>
        <p:nvPicPr>
          <p:cNvPr id="27" name="图片 26"/>
          <p:cNvPicPr>
            <a:picLocks/>
          </p:cNvPicPr>
          <p:nvPr/>
        </p:nvPicPr>
        <p:blipFill>
          <a:blip r:embed="rId4"/>
          <a:stretch>
            <a:fillRect/>
          </a:stretch>
        </p:blipFill>
        <p:spPr>
          <a:xfrm>
            <a:off x="6026185" y="1765577"/>
            <a:ext cx="525516" cy="684000"/>
          </a:xfrm>
          <a:prstGeom prst="rect">
            <a:avLst/>
          </a:prstGeom>
        </p:spPr>
      </p:pic>
      <p:sp>
        <p:nvSpPr>
          <p:cNvPr id="28" name="矩形 27"/>
          <p:cNvSpPr/>
          <p:nvPr/>
        </p:nvSpPr>
        <p:spPr>
          <a:xfrm>
            <a:off x="6885708" y="1764500"/>
            <a:ext cx="789709" cy="68507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latin typeface="Bradley Hand ITC" panose="03070402050302030203" pitchFamily="66" charset="0"/>
              </a:rPr>
              <a:t>02</a:t>
            </a:r>
            <a:endParaRPr lang="zh-CN" altLang="en-US" sz="4000" dirty="0">
              <a:latin typeface="Bradley Hand ITC" panose="03070402050302030203" pitchFamily="66" charset="0"/>
            </a:endParaRPr>
          </a:p>
        </p:txBody>
      </p:sp>
      <p:cxnSp>
        <p:nvCxnSpPr>
          <p:cNvPr id="29" name="直接连接符 28"/>
          <p:cNvCxnSpPr>
            <a:stCxn id="28" idx="3"/>
          </p:cNvCxnSpPr>
          <p:nvPr/>
        </p:nvCxnSpPr>
        <p:spPr>
          <a:xfrm flipV="1">
            <a:off x="7675418" y="2106885"/>
            <a:ext cx="706583" cy="155"/>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a:off x="8381999" y="1764500"/>
            <a:ext cx="3144983" cy="722973"/>
          </a:xfrm>
          <a:custGeom>
            <a:avLst/>
            <a:gdLst>
              <a:gd name="connsiteX0" fmla="*/ 114182 w 2963884"/>
              <a:gd name="connsiteY0" fmla="*/ 0 h 685079"/>
              <a:gd name="connsiteX1" fmla="*/ 481942 w 2963884"/>
              <a:gd name="connsiteY1" fmla="*/ 0 h 685079"/>
              <a:gd name="connsiteX2" fmla="*/ 746780 w 2963884"/>
              <a:gd name="connsiteY2" fmla="*/ 0 h 685079"/>
              <a:gd name="connsiteX3" fmla="*/ 2217104 w 2963884"/>
              <a:gd name="connsiteY3" fmla="*/ 0 h 685079"/>
              <a:gd name="connsiteX4" fmla="*/ 2219698 w 2963884"/>
              <a:gd name="connsiteY4" fmla="*/ 0 h 685079"/>
              <a:gd name="connsiteX5" fmla="*/ 2849702 w 2963884"/>
              <a:gd name="connsiteY5" fmla="*/ 0 h 685079"/>
              <a:gd name="connsiteX6" fmla="*/ 2963884 w 2963884"/>
              <a:gd name="connsiteY6" fmla="*/ 114182 h 685079"/>
              <a:gd name="connsiteX7" fmla="*/ 2963884 w 2963884"/>
              <a:gd name="connsiteY7" fmla="*/ 570897 h 685079"/>
              <a:gd name="connsiteX8" fmla="*/ 2849702 w 2963884"/>
              <a:gd name="connsiteY8" fmla="*/ 685079 h 685079"/>
              <a:gd name="connsiteX9" fmla="*/ 2219698 w 2963884"/>
              <a:gd name="connsiteY9" fmla="*/ 685079 h 685079"/>
              <a:gd name="connsiteX10" fmla="*/ 2217104 w 2963884"/>
              <a:gd name="connsiteY10" fmla="*/ 685079 h 685079"/>
              <a:gd name="connsiteX11" fmla="*/ 746780 w 2963884"/>
              <a:gd name="connsiteY11" fmla="*/ 685079 h 685079"/>
              <a:gd name="connsiteX12" fmla="*/ 481942 w 2963884"/>
              <a:gd name="connsiteY12" fmla="*/ 685079 h 685079"/>
              <a:gd name="connsiteX13" fmla="*/ 114182 w 2963884"/>
              <a:gd name="connsiteY13" fmla="*/ 685079 h 685079"/>
              <a:gd name="connsiteX14" fmla="*/ 0 w 2963884"/>
              <a:gd name="connsiteY14" fmla="*/ 570897 h 685079"/>
              <a:gd name="connsiteX15" fmla="*/ 0 w 2963884"/>
              <a:gd name="connsiteY15" fmla="*/ 114182 h 685079"/>
              <a:gd name="connsiteX16" fmla="*/ 114182 w 2963884"/>
              <a:gd name="connsiteY16" fmla="*/ 0 h 68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3884" h="685079">
                <a:moveTo>
                  <a:pt x="114182" y="0"/>
                </a:moveTo>
                <a:lnTo>
                  <a:pt x="481942" y="0"/>
                </a:lnTo>
                <a:lnTo>
                  <a:pt x="746780" y="0"/>
                </a:lnTo>
                <a:lnTo>
                  <a:pt x="2217104" y="0"/>
                </a:lnTo>
                <a:lnTo>
                  <a:pt x="2219698" y="0"/>
                </a:lnTo>
                <a:lnTo>
                  <a:pt x="2849702" y="0"/>
                </a:lnTo>
                <a:cubicBezTo>
                  <a:pt x="2912763" y="0"/>
                  <a:pt x="2963884" y="51121"/>
                  <a:pt x="2963884" y="114182"/>
                </a:cubicBezTo>
                <a:lnTo>
                  <a:pt x="2963884" y="570897"/>
                </a:lnTo>
                <a:cubicBezTo>
                  <a:pt x="2963884" y="633958"/>
                  <a:pt x="2912763" y="685079"/>
                  <a:pt x="2849702" y="685079"/>
                </a:cubicBezTo>
                <a:lnTo>
                  <a:pt x="2219698" y="685079"/>
                </a:lnTo>
                <a:lnTo>
                  <a:pt x="2217104" y="685079"/>
                </a:lnTo>
                <a:lnTo>
                  <a:pt x="746780" y="685079"/>
                </a:lnTo>
                <a:lnTo>
                  <a:pt x="481942" y="685079"/>
                </a:lnTo>
                <a:lnTo>
                  <a:pt x="114182" y="685079"/>
                </a:lnTo>
                <a:cubicBezTo>
                  <a:pt x="51121" y="685079"/>
                  <a:pt x="0" y="633958"/>
                  <a:pt x="0" y="570897"/>
                </a:cubicBezTo>
                <a:lnTo>
                  <a:pt x="0" y="114182"/>
                </a:lnTo>
                <a:cubicBezTo>
                  <a:pt x="0" y="51121"/>
                  <a:pt x="51121" y="0"/>
                  <a:pt x="114182"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Bradley Hand ITC" panose="03070402050302030203" pitchFamily="66" charset="0"/>
              </a:rPr>
              <a:t>What we do</a:t>
            </a:r>
            <a:endParaRPr lang="zh-CN" altLang="en-US" sz="3200" b="1" dirty="0">
              <a:latin typeface="Bradley Hand ITC" panose="03070402050302030203" pitchFamily="66" charset="0"/>
            </a:endParaRPr>
          </a:p>
        </p:txBody>
      </p:sp>
      <p:pic>
        <p:nvPicPr>
          <p:cNvPr id="31" name="图片 30"/>
          <p:cNvPicPr>
            <a:picLocks/>
          </p:cNvPicPr>
          <p:nvPr/>
        </p:nvPicPr>
        <p:blipFill>
          <a:blip r:embed="rId5"/>
          <a:stretch>
            <a:fillRect/>
          </a:stretch>
        </p:blipFill>
        <p:spPr>
          <a:xfrm>
            <a:off x="4916469" y="3165102"/>
            <a:ext cx="639128" cy="676178"/>
          </a:xfrm>
          <a:prstGeom prst="rect">
            <a:avLst/>
          </a:prstGeom>
        </p:spPr>
      </p:pic>
      <p:sp>
        <p:nvSpPr>
          <p:cNvPr id="32" name="矩形 31"/>
          <p:cNvSpPr/>
          <p:nvPr/>
        </p:nvSpPr>
        <p:spPr>
          <a:xfrm>
            <a:off x="5888183" y="3165104"/>
            <a:ext cx="789709" cy="68507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latin typeface="Bradley Hand ITC" panose="03070402050302030203" pitchFamily="66" charset="0"/>
              </a:rPr>
              <a:t>03</a:t>
            </a:r>
            <a:endParaRPr lang="zh-CN" altLang="en-US" sz="4000" dirty="0">
              <a:latin typeface="Bradley Hand ITC" panose="03070402050302030203" pitchFamily="66" charset="0"/>
            </a:endParaRPr>
          </a:p>
        </p:txBody>
      </p:sp>
      <p:cxnSp>
        <p:nvCxnSpPr>
          <p:cNvPr id="33" name="直接连接符 32"/>
          <p:cNvCxnSpPr>
            <a:stCxn id="32" idx="3"/>
          </p:cNvCxnSpPr>
          <p:nvPr/>
        </p:nvCxnSpPr>
        <p:spPr>
          <a:xfrm flipV="1">
            <a:off x="6677891" y="3507489"/>
            <a:ext cx="706583" cy="155"/>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7384473" y="3165104"/>
            <a:ext cx="3146400" cy="722973"/>
          </a:xfrm>
          <a:custGeom>
            <a:avLst/>
            <a:gdLst>
              <a:gd name="connsiteX0" fmla="*/ 114182 w 2963884"/>
              <a:gd name="connsiteY0" fmla="*/ 0 h 685079"/>
              <a:gd name="connsiteX1" fmla="*/ 481942 w 2963884"/>
              <a:gd name="connsiteY1" fmla="*/ 0 h 685079"/>
              <a:gd name="connsiteX2" fmla="*/ 746780 w 2963884"/>
              <a:gd name="connsiteY2" fmla="*/ 0 h 685079"/>
              <a:gd name="connsiteX3" fmla="*/ 2217104 w 2963884"/>
              <a:gd name="connsiteY3" fmla="*/ 0 h 685079"/>
              <a:gd name="connsiteX4" fmla="*/ 2219698 w 2963884"/>
              <a:gd name="connsiteY4" fmla="*/ 0 h 685079"/>
              <a:gd name="connsiteX5" fmla="*/ 2849702 w 2963884"/>
              <a:gd name="connsiteY5" fmla="*/ 0 h 685079"/>
              <a:gd name="connsiteX6" fmla="*/ 2963884 w 2963884"/>
              <a:gd name="connsiteY6" fmla="*/ 114182 h 685079"/>
              <a:gd name="connsiteX7" fmla="*/ 2963884 w 2963884"/>
              <a:gd name="connsiteY7" fmla="*/ 570897 h 685079"/>
              <a:gd name="connsiteX8" fmla="*/ 2849702 w 2963884"/>
              <a:gd name="connsiteY8" fmla="*/ 685079 h 685079"/>
              <a:gd name="connsiteX9" fmla="*/ 2219698 w 2963884"/>
              <a:gd name="connsiteY9" fmla="*/ 685079 h 685079"/>
              <a:gd name="connsiteX10" fmla="*/ 2217104 w 2963884"/>
              <a:gd name="connsiteY10" fmla="*/ 685079 h 685079"/>
              <a:gd name="connsiteX11" fmla="*/ 746780 w 2963884"/>
              <a:gd name="connsiteY11" fmla="*/ 685079 h 685079"/>
              <a:gd name="connsiteX12" fmla="*/ 481942 w 2963884"/>
              <a:gd name="connsiteY12" fmla="*/ 685079 h 685079"/>
              <a:gd name="connsiteX13" fmla="*/ 114182 w 2963884"/>
              <a:gd name="connsiteY13" fmla="*/ 685079 h 685079"/>
              <a:gd name="connsiteX14" fmla="*/ 0 w 2963884"/>
              <a:gd name="connsiteY14" fmla="*/ 570897 h 685079"/>
              <a:gd name="connsiteX15" fmla="*/ 0 w 2963884"/>
              <a:gd name="connsiteY15" fmla="*/ 114182 h 685079"/>
              <a:gd name="connsiteX16" fmla="*/ 114182 w 2963884"/>
              <a:gd name="connsiteY16" fmla="*/ 0 h 68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3884" h="685079">
                <a:moveTo>
                  <a:pt x="114182" y="0"/>
                </a:moveTo>
                <a:lnTo>
                  <a:pt x="481942" y="0"/>
                </a:lnTo>
                <a:lnTo>
                  <a:pt x="746780" y="0"/>
                </a:lnTo>
                <a:lnTo>
                  <a:pt x="2217104" y="0"/>
                </a:lnTo>
                <a:lnTo>
                  <a:pt x="2219698" y="0"/>
                </a:lnTo>
                <a:lnTo>
                  <a:pt x="2849702" y="0"/>
                </a:lnTo>
                <a:cubicBezTo>
                  <a:pt x="2912763" y="0"/>
                  <a:pt x="2963884" y="51121"/>
                  <a:pt x="2963884" y="114182"/>
                </a:cubicBezTo>
                <a:lnTo>
                  <a:pt x="2963884" y="570897"/>
                </a:lnTo>
                <a:cubicBezTo>
                  <a:pt x="2963884" y="633958"/>
                  <a:pt x="2912763" y="685079"/>
                  <a:pt x="2849702" y="685079"/>
                </a:cubicBezTo>
                <a:lnTo>
                  <a:pt x="2219698" y="685079"/>
                </a:lnTo>
                <a:lnTo>
                  <a:pt x="2217104" y="685079"/>
                </a:lnTo>
                <a:lnTo>
                  <a:pt x="746780" y="685079"/>
                </a:lnTo>
                <a:lnTo>
                  <a:pt x="481942" y="685079"/>
                </a:lnTo>
                <a:lnTo>
                  <a:pt x="114182" y="685079"/>
                </a:lnTo>
                <a:cubicBezTo>
                  <a:pt x="51121" y="685079"/>
                  <a:pt x="0" y="633958"/>
                  <a:pt x="0" y="570897"/>
                </a:cubicBezTo>
                <a:lnTo>
                  <a:pt x="0" y="114182"/>
                </a:lnTo>
                <a:cubicBezTo>
                  <a:pt x="0" y="51121"/>
                  <a:pt x="51121" y="0"/>
                  <a:pt x="114182"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Bradley Hand ITC" panose="03070402050302030203" pitchFamily="66" charset="0"/>
              </a:rPr>
              <a:t>How we do it</a:t>
            </a:r>
            <a:endParaRPr lang="zh-CN" altLang="en-US" sz="3200" b="1" dirty="0">
              <a:latin typeface="Bradley Hand ITC" panose="03070402050302030203" pitchFamily="66" charset="0"/>
            </a:endParaRPr>
          </a:p>
        </p:txBody>
      </p:sp>
      <p:pic>
        <p:nvPicPr>
          <p:cNvPr id="35" name="图片 34"/>
          <p:cNvPicPr>
            <a:picLocks noChangeAspect="1"/>
          </p:cNvPicPr>
          <p:nvPr/>
        </p:nvPicPr>
        <p:blipFill>
          <a:blip r:embed="rId6"/>
          <a:stretch>
            <a:fillRect/>
          </a:stretch>
        </p:blipFill>
        <p:spPr>
          <a:xfrm>
            <a:off x="6026184" y="4437235"/>
            <a:ext cx="676955" cy="640981"/>
          </a:xfrm>
          <a:prstGeom prst="rect">
            <a:avLst/>
          </a:prstGeom>
        </p:spPr>
      </p:pic>
      <p:sp>
        <p:nvSpPr>
          <p:cNvPr id="36" name="矩形 35"/>
          <p:cNvSpPr/>
          <p:nvPr/>
        </p:nvSpPr>
        <p:spPr>
          <a:xfrm>
            <a:off x="6885708" y="4407563"/>
            <a:ext cx="789709" cy="68507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latin typeface="Bradley Hand ITC" panose="03070402050302030203" pitchFamily="66" charset="0"/>
              </a:rPr>
              <a:t>04</a:t>
            </a:r>
            <a:endParaRPr lang="zh-CN" altLang="en-US" sz="4000" dirty="0">
              <a:latin typeface="Bradley Hand ITC" panose="03070402050302030203" pitchFamily="66" charset="0"/>
            </a:endParaRPr>
          </a:p>
        </p:txBody>
      </p:sp>
      <p:cxnSp>
        <p:nvCxnSpPr>
          <p:cNvPr id="37" name="直接连接符 36"/>
          <p:cNvCxnSpPr>
            <a:stCxn id="36" idx="3"/>
          </p:cNvCxnSpPr>
          <p:nvPr/>
        </p:nvCxnSpPr>
        <p:spPr>
          <a:xfrm flipV="1">
            <a:off x="7675418" y="4749948"/>
            <a:ext cx="706583" cy="155"/>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a:off x="8381999" y="4407563"/>
            <a:ext cx="3144983" cy="722973"/>
          </a:xfrm>
          <a:custGeom>
            <a:avLst/>
            <a:gdLst>
              <a:gd name="connsiteX0" fmla="*/ 114182 w 2963884"/>
              <a:gd name="connsiteY0" fmla="*/ 0 h 685079"/>
              <a:gd name="connsiteX1" fmla="*/ 481942 w 2963884"/>
              <a:gd name="connsiteY1" fmla="*/ 0 h 685079"/>
              <a:gd name="connsiteX2" fmla="*/ 746780 w 2963884"/>
              <a:gd name="connsiteY2" fmla="*/ 0 h 685079"/>
              <a:gd name="connsiteX3" fmla="*/ 2217104 w 2963884"/>
              <a:gd name="connsiteY3" fmla="*/ 0 h 685079"/>
              <a:gd name="connsiteX4" fmla="*/ 2219698 w 2963884"/>
              <a:gd name="connsiteY4" fmla="*/ 0 h 685079"/>
              <a:gd name="connsiteX5" fmla="*/ 2849702 w 2963884"/>
              <a:gd name="connsiteY5" fmla="*/ 0 h 685079"/>
              <a:gd name="connsiteX6" fmla="*/ 2963884 w 2963884"/>
              <a:gd name="connsiteY6" fmla="*/ 114182 h 685079"/>
              <a:gd name="connsiteX7" fmla="*/ 2963884 w 2963884"/>
              <a:gd name="connsiteY7" fmla="*/ 570897 h 685079"/>
              <a:gd name="connsiteX8" fmla="*/ 2849702 w 2963884"/>
              <a:gd name="connsiteY8" fmla="*/ 685079 h 685079"/>
              <a:gd name="connsiteX9" fmla="*/ 2219698 w 2963884"/>
              <a:gd name="connsiteY9" fmla="*/ 685079 h 685079"/>
              <a:gd name="connsiteX10" fmla="*/ 2217104 w 2963884"/>
              <a:gd name="connsiteY10" fmla="*/ 685079 h 685079"/>
              <a:gd name="connsiteX11" fmla="*/ 746780 w 2963884"/>
              <a:gd name="connsiteY11" fmla="*/ 685079 h 685079"/>
              <a:gd name="connsiteX12" fmla="*/ 481942 w 2963884"/>
              <a:gd name="connsiteY12" fmla="*/ 685079 h 685079"/>
              <a:gd name="connsiteX13" fmla="*/ 114182 w 2963884"/>
              <a:gd name="connsiteY13" fmla="*/ 685079 h 685079"/>
              <a:gd name="connsiteX14" fmla="*/ 0 w 2963884"/>
              <a:gd name="connsiteY14" fmla="*/ 570897 h 685079"/>
              <a:gd name="connsiteX15" fmla="*/ 0 w 2963884"/>
              <a:gd name="connsiteY15" fmla="*/ 114182 h 685079"/>
              <a:gd name="connsiteX16" fmla="*/ 114182 w 2963884"/>
              <a:gd name="connsiteY16" fmla="*/ 0 h 68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3884" h="685079">
                <a:moveTo>
                  <a:pt x="114182" y="0"/>
                </a:moveTo>
                <a:lnTo>
                  <a:pt x="481942" y="0"/>
                </a:lnTo>
                <a:lnTo>
                  <a:pt x="746780" y="0"/>
                </a:lnTo>
                <a:lnTo>
                  <a:pt x="2217104" y="0"/>
                </a:lnTo>
                <a:lnTo>
                  <a:pt x="2219698" y="0"/>
                </a:lnTo>
                <a:lnTo>
                  <a:pt x="2849702" y="0"/>
                </a:lnTo>
                <a:cubicBezTo>
                  <a:pt x="2912763" y="0"/>
                  <a:pt x="2963884" y="51121"/>
                  <a:pt x="2963884" y="114182"/>
                </a:cubicBezTo>
                <a:lnTo>
                  <a:pt x="2963884" y="570897"/>
                </a:lnTo>
                <a:cubicBezTo>
                  <a:pt x="2963884" y="633958"/>
                  <a:pt x="2912763" y="685079"/>
                  <a:pt x="2849702" y="685079"/>
                </a:cubicBezTo>
                <a:lnTo>
                  <a:pt x="2219698" y="685079"/>
                </a:lnTo>
                <a:lnTo>
                  <a:pt x="2217104" y="685079"/>
                </a:lnTo>
                <a:lnTo>
                  <a:pt x="746780" y="685079"/>
                </a:lnTo>
                <a:lnTo>
                  <a:pt x="481942" y="685079"/>
                </a:lnTo>
                <a:lnTo>
                  <a:pt x="114182" y="685079"/>
                </a:lnTo>
                <a:cubicBezTo>
                  <a:pt x="51121" y="685079"/>
                  <a:pt x="0" y="633958"/>
                  <a:pt x="0" y="570897"/>
                </a:cubicBezTo>
                <a:lnTo>
                  <a:pt x="0" y="114182"/>
                </a:lnTo>
                <a:cubicBezTo>
                  <a:pt x="0" y="51121"/>
                  <a:pt x="51121" y="0"/>
                  <a:pt x="114182"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Bradley Hand ITC" panose="03070402050302030203" pitchFamily="66" charset="0"/>
              </a:rPr>
              <a:t>Our plan </a:t>
            </a:r>
            <a:endParaRPr lang="zh-CN" altLang="en-US" sz="3200" b="1" dirty="0">
              <a:latin typeface="Bradley Hand ITC" panose="03070402050302030203" pitchFamily="66" charset="0"/>
            </a:endParaRPr>
          </a:p>
        </p:txBody>
      </p:sp>
    </p:spTree>
    <p:extLst>
      <p:ext uri="{BB962C8B-B14F-4D97-AF65-F5344CB8AC3E}">
        <p14:creationId xmlns:p14="http://schemas.microsoft.com/office/powerpoint/2010/main" xmlns="" val="1730700453"/>
      </p:ext>
    </p:extLst>
  </p:cSld>
  <p:clrMapOvr>
    <a:masterClrMapping/>
  </p:clrMapOvr>
  <mc:AlternateContent xmlns:mc="http://schemas.openxmlformats.org/markup-compatibility/2006">
    <mc:Choice xmlns:p14="http://schemas.microsoft.com/office/powerpoint/2010/main" xmlns="" Requires="p14">
      <p:transition spd="slow" p14:dur="1600" advTm="11513">
        <p:blinds dir="vert"/>
      </p:transition>
    </mc:Choice>
    <mc:Fallback>
      <p:transition spd="slow" advTm="11513">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2000"/>
                            </p:stCondLst>
                            <p:childTnLst>
                              <p:par>
                                <p:cTn id="27" presetID="16" presetClass="entr" presetSubtype="37"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outVertical)">
                                      <p:cBhvr>
                                        <p:cTn id="29" dur="500"/>
                                        <p:tgtEl>
                                          <p:spTgt spid="19"/>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par>
                          <p:cTn id="42" fill="hold">
                            <p:stCondLst>
                              <p:cond delay="4000"/>
                            </p:stCondLst>
                            <p:childTnLst>
                              <p:par>
                                <p:cTn id="43" presetID="16" presetClass="entr" presetSubtype="37"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outVertical)">
                                      <p:cBhvr>
                                        <p:cTn id="45" dur="500"/>
                                        <p:tgtEl>
                                          <p:spTgt spid="28"/>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500"/>
                                        <p:tgtEl>
                                          <p:spTgt spid="30"/>
                                        </p:tgtEl>
                                      </p:cBhvr>
                                    </p:animEffect>
                                  </p:childTnLst>
                                </p:cTn>
                              </p:par>
                            </p:childTnLst>
                          </p:cTn>
                        </p:par>
                        <p:par>
                          <p:cTn id="54" fill="hold">
                            <p:stCondLst>
                              <p:cond delay="5500"/>
                            </p:stCondLst>
                            <p:childTnLst>
                              <p:par>
                                <p:cTn id="55" presetID="22" presetClass="entr" presetSubtype="4"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down)">
                                      <p:cBhvr>
                                        <p:cTn id="57" dur="500"/>
                                        <p:tgtEl>
                                          <p:spTgt spid="31"/>
                                        </p:tgtEl>
                                      </p:cBhvr>
                                    </p:animEffect>
                                  </p:childTnLst>
                                </p:cTn>
                              </p:par>
                            </p:childTnLst>
                          </p:cTn>
                        </p:par>
                        <p:par>
                          <p:cTn id="58" fill="hold">
                            <p:stCondLst>
                              <p:cond delay="6000"/>
                            </p:stCondLst>
                            <p:childTnLst>
                              <p:par>
                                <p:cTn id="59" presetID="16" presetClass="entr" presetSubtype="37"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arn(outVertical)">
                                      <p:cBhvr>
                                        <p:cTn id="61" dur="500"/>
                                        <p:tgtEl>
                                          <p:spTgt spid="32"/>
                                        </p:tgtEl>
                                      </p:cBhvr>
                                    </p:animEffect>
                                  </p:childTnLst>
                                </p:cTn>
                              </p:par>
                            </p:childTnLst>
                          </p:cTn>
                        </p:par>
                        <p:par>
                          <p:cTn id="62" fill="hold">
                            <p:stCondLst>
                              <p:cond delay="6500"/>
                            </p:stCondLst>
                            <p:childTnLst>
                              <p:par>
                                <p:cTn id="63" presetID="22" presetClass="entr" presetSubtype="8" fill="hold"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7000"/>
                            </p:stCondLst>
                            <p:childTnLst>
                              <p:par>
                                <p:cTn id="67" presetID="22" presetClass="entr" presetSubtype="8"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childTnLst>
                          </p:cTn>
                        </p:par>
                        <p:par>
                          <p:cTn id="70" fill="hold">
                            <p:stCondLst>
                              <p:cond delay="7500"/>
                            </p:stCondLst>
                            <p:childTnLst>
                              <p:par>
                                <p:cTn id="71" presetID="22" presetClass="entr" presetSubtype="4" fill="hold"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down)">
                                      <p:cBhvr>
                                        <p:cTn id="73" dur="500"/>
                                        <p:tgtEl>
                                          <p:spTgt spid="35"/>
                                        </p:tgtEl>
                                      </p:cBhvr>
                                    </p:animEffect>
                                  </p:childTnLst>
                                </p:cTn>
                              </p:par>
                            </p:childTnLst>
                          </p:cTn>
                        </p:par>
                        <p:par>
                          <p:cTn id="74" fill="hold">
                            <p:stCondLst>
                              <p:cond delay="8000"/>
                            </p:stCondLst>
                            <p:childTnLst>
                              <p:par>
                                <p:cTn id="75" presetID="16" presetClass="entr" presetSubtype="37"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barn(outVertical)">
                                      <p:cBhvr>
                                        <p:cTn id="77" dur="500"/>
                                        <p:tgtEl>
                                          <p:spTgt spid="36"/>
                                        </p:tgtEl>
                                      </p:cBhvr>
                                    </p:animEffect>
                                  </p:childTnLst>
                                </p:cTn>
                              </p:par>
                            </p:childTnLst>
                          </p:cTn>
                        </p:par>
                        <p:par>
                          <p:cTn id="78" fill="hold">
                            <p:stCondLst>
                              <p:cond delay="8500"/>
                            </p:stCondLst>
                            <p:childTnLst>
                              <p:par>
                                <p:cTn id="79" presetID="22" presetClass="entr" presetSubtype="8" fill="hold"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left)">
                                      <p:cBhvr>
                                        <p:cTn id="81" dur="500"/>
                                        <p:tgtEl>
                                          <p:spTgt spid="37"/>
                                        </p:tgtEl>
                                      </p:cBhvr>
                                    </p:animEffect>
                                  </p:childTnLst>
                                </p:cTn>
                              </p:par>
                            </p:childTnLst>
                          </p:cTn>
                        </p:par>
                        <p:par>
                          <p:cTn id="82" fill="hold">
                            <p:stCondLst>
                              <p:cond delay="9000"/>
                            </p:stCondLst>
                            <p:childTnLst>
                              <p:par>
                                <p:cTn id="83" presetID="22" presetClass="entr" presetSubtype="8"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left)">
                                      <p:cBhvr>
                                        <p:cTn id="8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2" grpId="0"/>
      <p:bldP spid="18" grpId="0"/>
      <p:bldP spid="19" grpId="0" animBg="1"/>
      <p:bldP spid="25" grpId="0" animBg="1"/>
      <p:bldP spid="28" grpId="0" animBg="1"/>
      <p:bldP spid="30" grpId="0" animBg="1"/>
      <p:bldP spid="32" grpId="0" animBg="1"/>
      <p:bldP spid="34" grpId="0" animBg="1"/>
      <p:bldP spid="36"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147"/>
          <p:cNvSpPr/>
          <p:nvPr/>
        </p:nvSpPr>
        <p:spPr>
          <a:xfrm>
            <a:off x="1117601" y="1405519"/>
            <a:ext cx="10159436" cy="4932219"/>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129"/>
          <p:cNvSpPr/>
          <p:nvPr/>
        </p:nvSpPr>
        <p:spPr>
          <a:xfrm>
            <a:off x="2118928" y="2516153"/>
            <a:ext cx="4729019"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132"/>
          <p:cNvPicPr>
            <a:picLocks noChangeAspect="1"/>
          </p:cNvPicPr>
          <p:nvPr/>
        </p:nvPicPr>
        <p:blipFill>
          <a:blip r:embed="rId2"/>
          <a:stretch>
            <a:fillRect/>
          </a:stretch>
        </p:blipFill>
        <p:spPr>
          <a:xfrm>
            <a:off x="3786941" y="3661731"/>
            <a:ext cx="1476376" cy="1186890"/>
          </a:xfrm>
          <a:prstGeom prst="rect">
            <a:avLst/>
          </a:prstGeom>
        </p:spPr>
      </p:pic>
      <p:sp>
        <p:nvSpPr>
          <p:cNvPr id="12" name="弧形 5"/>
          <p:cNvSpPr/>
          <p:nvPr/>
        </p:nvSpPr>
        <p:spPr>
          <a:xfrm rot="1047779">
            <a:off x="9365947" y="1558125"/>
            <a:ext cx="1732011"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21"/>
          <p:cNvSpPr/>
          <p:nvPr/>
        </p:nvSpPr>
        <p:spPr>
          <a:xfrm rot="17269186">
            <a:off x="1265740" y="1615155"/>
            <a:ext cx="1299008" cy="1323635"/>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22"/>
          <p:cNvSpPr/>
          <p:nvPr/>
        </p:nvSpPr>
        <p:spPr>
          <a:xfrm rot="11647005">
            <a:off x="1301687" y="5201588"/>
            <a:ext cx="1732011"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23"/>
          <p:cNvSpPr/>
          <p:nvPr/>
        </p:nvSpPr>
        <p:spPr>
          <a:xfrm rot="6865269">
            <a:off x="9821407" y="4898735"/>
            <a:ext cx="1299008" cy="1323635"/>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3372315" y="580018"/>
            <a:ext cx="5283200" cy="825500"/>
          </a:xfrm>
          <a:prstGeom prst="rect">
            <a:avLst/>
          </a:prstGeom>
        </p:spPr>
      </p:pic>
      <p:sp>
        <p:nvSpPr>
          <p:cNvPr id="3" name="文本框 2"/>
          <p:cNvSpPr txBox="1"/>
          <p:nvPr/>
        </p:nvSpPr>
        <p:spPr>
          <a:xfrm>
            <a:off x="6766667" y="1980813"/>
            <a:ext cx="4091833" cy="3231654"/>
          </a:xfrm>
          <a:prstGeom prst="rect">
            <a:avLst/>
          </a:prstGeom>
          <a:noFill/>
        </p:spPr>
        <p:txBody>
          <a:bodyPr wrap="square" rtlCol="0">
            <a:spAutoFit/>
          </a:bodyPr>
          <a:lstStyle/>
          <a:p>
            <a:r>
              <a:rPr kumimoji="1" lang="zh-CN" altLang="en-US" sz="1400" dirty="0" smtClean="0"/>
              <a:t>         时代背景： 为</a:t>
            </a:r>
            <a:r>
              <a:rPr lang="zh-CN" altLang="en-US" sz="1400" dirty="0" smtClean="0"/>
              <a:t>适应</a:t>
            </a:r>
            <a:r>
              <a:rPr lang="zh-CN" altLang="en-US" sz="1400" dirty="0"/>
              <a:t>我国现代工程事业发展对工程管理人才的迫切需求，完善工程管理人才培养体系，创新工程管理人才培养模式，提高我国工程管理的人才质量。工程管理硕士研究生的培养注重向学生提供对核心管理领域知识的理解</a:t>
            </a:r>
            <a:r>
              <a:rPr lang="zh-CN" altLang="en-US" sz="1400" dirty="0" smtClean="0"/>
              <a:t>能力。</a:t>
            </a:r>
            <a:endParaRPr lang="en-US" altLang="zh-CN" sz="1400" dirty="0" smtClean="0"/>
          </a:p>
          <a:p>
            <a:r>
              <a:rPr kumimoji="1" lang="zh-CN" altLang="en-US" sz="1400" dirty="0" smtClean="0"/>
              <a:t>         清华大学</a:t>
            </a:r>
            <a:r>
              <a:rPr kumimoji="1" lang="zh-CN" altLang="en-US" sz="1400" dirty="0"/>
              <a:t>工程管理硕士（</a:t>
            </a:r>
            <a:r>
              <a:rPr kumimoji="1" lang="en-US" altLang="zh-CN" sz="1400" dirty="0"/>
              <a:t>MEM</a:t>
            </a:r>
            <a:r>
              <a:rPr kumimoji="1" lang="zh-CN" altLang="en-US" sz="1400" dirty="0" smtClean="0"/>
              <a:t>）集中了优质的教育资源，致力于培养</a:t>
            </a:r>
            <a:r>
              <a:rPr lang="zh-CN" altLang="en-US" sz="1400" dirty="0"/>
              <a:t>国家重点行业和新兴产业的骨干人才，充分发挥清华大学的工科商科优势、产业服务平台和国际合作资源，围绕国家战略需求，开展理论联系实际的各种形式的教学活动，重在培养应用能力和职业胜任力，拓展行业视野和培养行业领导力素养</a:t>
            </a:r>
            <a:r>
              <a:rPr lang="zh-CN" altLang="en-US" sz="1400" dirty="0" smtClean="0"/>
              <a:t>。</a:t>
            </a:r>
            <a:endParaRPr lang="en-US" altLang="zh-CN" sz="1400" dirty="0" smtClean="0"/>
          </a:p>
          <a:p>
            <a:endParaRPr kumimoji="1" lang="en-US" altLang="zh-CN" sz="1100" dirty="0"/>
          </a:p>
          <a:p>
            <a:r>
              <a:rPr kumimoji="1" lang="zh-CN" altLang="en-US" sz="1100" dirty="0" smtClean="0"/>
              <a:t>        </a:t>
            </a:r>
            <a:endParaRPr kumimoji="1" lang="zh-CN" altLang="en-US" sz="1100" dirty="0"/>
          </a:p>
        </p:txBody>
      </p:sp>
    </p:spTree>
    <p:extLst>
      <p:ext uri="{BB962C8B-B14F-4D97-AF65-F5344CB8AC3E}">
        <p14:creationId xmlns:p14="http://schemas.microsoft.com/office/powerpoint/2010/main" xmlns="" val="269465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fltVal val="0.5"/>
                                          </p:val>
                                        </p:tav>
                                        <p:tav tm="100000">
                                          <p:val>
                                            <p:strVal val="#ppt_x"/>
                                          </p:val>
                                        </p:tav>
                                      </p:tavLst>
                                    </p:anim>
                                    <p:anim calcmode="lin" valueType="num">
                                      <p:cBhvr>
                                        <p:cTn id="14" dur="500" fill="hold"/>
                                        <p:tgtEl>
                                          <p:spTgt spid="13"/>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fltVal val="0.5"/>
                                          </p:val>
                                        </p:tav>
                                        <p:tav tm="100000">
                                          <p:val>
                                            <p:strVal val="#ppt_x"/>
                                          </p:val>
                                        </p:tav>
                                      </p:tavLst>
                                    </p:anim>
                                    <p:anim calcmode="lin" valueType="num">
                                      <p:cBhvr>
                                        <p:cTn id="21" dur="500" fill="hold"/>
                                        <p:tgtEl>
                                          <p:spTgt spid="12"/>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anim calcmode="lin" valueType="num">
                                      <p:cBhvr>
                                        <p:cTn id="27" dur="500" fill="hold"/>
                                        <p:tgtEl>
                                          <p:spTgt spid="15"/>
                                        </p:tgtEl>
                                        <p:attrNameLst>
                                          <p:attrName>ppt_x</p:attrName>
                                        </p:attrNameLst>
                                      </p:cBhvr>
                                      <p:tavLst>
                                        <p:tav tm="0">
                                          <p:val>
                                            <p:fltVal val="0.5"/>
                                          </p:val>
                                        </p:tav>
                                        <p:tav tm="100000">
                                          <p:val>
                                            <p:strVal val="#ppt_x"/>
                                          </p:val>
                                        </p:tav>
                                      </p:tavLst>
                                    </p:anim>
                                    <p:anim calcmode="lin" valueType="num">
                                      <p:cBhvr>
                                        <p:cTn id="28" dur="500" fill="hold"/>
                                        <p:tgtEl>
                                          <p:spTgt spid="15"/>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fltVal val="0.5"/>
                                          </p:val>
                                        </p:tav>
                                        <p:tav tm="100000">
                                          <p:val>
                                            <p:strVal val="#ppt_x"/>
                                          </p:val>
                                        </p:tav>
                                      </p:tavLst>
                                    </p:anim>
                                    <p:anim calcmode="lin" valueType="num">
                                      <p:cBhvr>
                                        <p:cTn id="35" dur="500" fill="hold"/>
                                        <p:tgtEl>
                                          <p:spTgt spid="14"/>
                                        </p:tgtEl>
                                        <p:attrNameLst>
                                          <p:attrName>ppt_y</p:attrName>
                                        </p:attrNameLst>
                                      </p:cBhvr>
                                      <p:tavLst>
                                        <p:tav tm="0">
                                          <p:val>
                                            <p:fltVal val="0.5"/>
                                          </p:val>
                                        </p:tav>
                                        <p:tav tm="100000">
                                          <p:val>
                                            <p:strVal val="#ppt_y"/>
                                          </p:val>
                                        </p:tav>
                                      </p:tavLst>
                                    </p:anim>
                                  </p:childTnLst>
                                </p:cTn>
                              </p:par>
                            </p:childTnLst>
                          </p:cTn>
                        </p:par>
                        <p:par>
                          <p:cTn id="36" fill="hold">
                            <p:stCondLst>
                              <p:cond delay="500"/>
                            </p:stCondLst>
                            <p:childTnLst>
                              <p:par>
                                <p:cTn id="37" presetID="21"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1)">
                                      <p:cBhvr>
                                        <p:cTn id="39" dur="1000"/>
                                        <p:tgtEl>
                                          <p:spTgt spid="5"/>
                                        </p:tgtEl>
                                      </p:cBhvr>
                                    </p:animEffect>
                                  </p:childTnLst>
                                </p:cTn>
                              </p:par>
                            </p:childTnLst>
                          </p:cTn>
                        </p:par>
                        <p:par>
                          <p:cTn id="40" fill="hold">
                            <p:stCondLst>
                              <p:cond delay="150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平行四边形 147"/>
          <p:cNvSpPr/>
          <p:nvPr/>
        </p:nvSpPr>
        <p:spPr>
          <a:xfrm>
            <a:off x="1011842" y="1228431"/>
            <a:ext cx="10159436" cy="4932219"/>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nvPicPr>
        <p:blipFill>
          <a:blip r:embed="rId2"/>
          <a:stretch>
            <a:fillRect/>
          </a:stretch>
        </p:blipFill>
        <p:spPr>
          <a:xfrm>
            <a:off x="3492500" y="514350"/>
            <a:ext cx="4622800" cy="698500"/>
          </a:xfrm>
          <a:prstGeom prst="rect">
            <a:avLst/>
          </a:prstGeom>
        </p:spPr>
      </p:pic>
      <p:sp>
        <p:nvSpPr>
          <p:cNvPr id="3" name="文本框 2"/>
          <p:cNvSpPr txBox="1"/>
          <p:nvPr/>
        </p:nvSpPr>
        <p:spPr>
          <a:xfrm>
            <a:off x="6496820" y="1451303"/>
            <a:ext cx="4254500" cy="4801314"/>
          </a:xfrm>
          <a:prstGeom prst="rect">
            <a:avLst/>
          </a:prstGeom>
          <a:noFill/>
        </p:spPr>
        <p:txBody>
          <a:bodyPr wrap="square" rtlCol="0">
            <a:spAutoFit/>
          </a:bodyPr>
          <a:lstStyle/>
          <a:p>
            <a:r>
              <a:rPr kumimoji="1" lang="zh-CN" altLang="en-US" sz="1400" dirty="0" smtClean="0"/>
              <a:t>         清华大学入学导引课程“跨学科系统集成挑战（</a:t>
            </a:r>
            <a:r>
              <a:rPr kumimoji="1" lang="en-US" altLang="zh-CN" sz="1400" dirty="0" smtClean="0"/>
              <a:t>XLP</a:t>
            </a:r>
            <a:r>
              <a:rPr kumimoji="1" lang="zh-CN" altLang="en-US" sz="1400" dirty="0" smtClean="0"/>
              <a:t>）”利用最先进的治学理念，形式上通过分组合弄协作的模式，形成若干个小集合，最大限度的发挥整体优势；内容上通过“两个工具、一个逻辑、两种制度”的组合方法，运用协同工具，先进的逻辑模式，以及社群画布和合弄制两种制度达成人与人之间的沟通、协调以及配合，最终形成闭环回路，最终目标是实现团队协作效用最大化，以锻炼成员项目管理能力。作为清华大学</a:t>
            </a:r>
            <a:r>
              <a:rPr kumimoji="1" lang="en-US" altLang="zh-CN" sz="1400" dirty="0" smtClean="0"/>
              <a:t>2017</a:t>
            </a:r>
            <a:r>
              <a:rPr kumimoji="1" lang="zh-CN" altLang="en-US" sz="1400" dirty="0" smtClean="0"/>
              <a:t>级</a:t>
            </a:r>
            <a:r>
              <a:rPr kumimoji="1" lang="en-US" altLang="zh-CN" sz="1400" dirty="0" smtClean="0"/>
              <a:t>MEM</a:t>
            </a:r>
            <a:r>
              <a:rPr kumimoji="1" lang="zh-CN" altLang="en-US" sz="1400" dirty="0" smtClean="0"/>
              <a:t>工程管理硕士，将通过本次挑战的训练，来彻底革新个人思维模式，运用科学的项目管理方法，找到解决问题的最佳路径，不断提升性价比。所达到的效用可细分为以下几个方面：       </a:t>
            </a:r>
            <a:endParaRPr kumimoji="1" lang="en-US" altLang="zh-CN" sz="1400" dirty="0" smtClean="0"/>
          </a:p>
          <a:p>
            <a:r>
              <a:rPr kumimoji="1" lang="zh-CN" altLang="en-US" sz="1400" dirty="0" smtClean="0"/>
              <a:t>        一、</a:t>
            </a:r>
            <a:r>
              <a:rPr lang="zh-CN" altLang="zh-CN" sz="1400" dirty="0" smtClean="0"/>
              <a:t>使团队</a:t>
            </a:r>
            <a:r>
              <a:rPr lang="zh-CN" altLang="en-US" sz="1400" dirty="0" smtClean="0"/>
              <a:t>能够</a:t>
            </a:r>
            <a:r>
              <a:rPr lang="zh-CN" altLang="zh-CN" sz="1400" dirty="0" smtClean="0"/>
              <a:t>团结协作，万众一心</a:t>
            </a:r>
            <a:endParaRPr lang="en-US" altLang="zh-CN" sz="1400" dirty="0" smtClean="0"/>
          </a:p>
          <a:p>
            <a:r>
              <a:rPr kumimoji="1" lang="zh-CN" altLang="en-US" sz="1400" dirty="0" smtClean="0"/>
              <a:t>        二、</a:t>
            </a:r>
            <a:r>
              <a:rPr lang="zh-CN" altLang="en-US" sz="1400" dirty="0" smtClean="0"/>
              <a:t>致力于</a:t>
            </a:r>
            <a:r>
              <a:rPr lang="zh-CN" altLang="zh-CN" sz="1400" dirty="0" smtClean="0"/>
              <a:t>实现团队整体执行能力强、工作高效的目标</a:t>
            </a:r>
            <a:endParaRPr lang="en-US" altLang="zh-CN" sz="1400" dirty="0" smtClean="0"/>
          </a:p>
          <a:p>
            <a:r>
              <a:rPr kumimoji="1" lang="zh-CN" altLang="en-US" sz="1400" dirty="0" smtClean="0"/>
              <a:t>        三、</a:t>
            </a:r>
            <a:r>
              <a:rPr lang="zh-CN" altLang="en-US" sz="1400" dirty="0" smtClean="0"/>
              <a:t>慎独，自行思考解决问题；协同，</a:t>
            </a:r>
            <a:r>
              <a:rPr lang="en-US" altLang="zh-CN" sz="1400" dirty="0" smtClean="0"/>
              <a:t>1+1</a:t>
            </a:r>
            <a:r>
              <a:rPr lang="zh-CN" altLang="en-US" sz="1400" dirty="0" smtClean="0"/>
              <a:t>大于</a:t>
            </a:r>
            <a:r>
              <a:rPr lang="en-US" altLang="zh-CN" sz="1400" dirty="0" smtClean="0"/>
              <a:t>2</a:t>
            </a:r>
          </a:p>
          <a:p>
            <a:r>
              <a:rPr kumimoji="1" lang="zh-CN" altLang="en-US" sz="1400" dirty="0" smtClean="0"/>
              <a:t>        四、</a:t>
            </a:r>
            <a:r>
              <a:rPr lang="zh-CN" altLang="zh-CN" sz="1400" dirty="0" smtClean="0"/>
              <a:t>发挥个人所长，使团队效用最大化，并能通过团队</a:t>
            </a:r>
            <a:r>
              <a:rPr lang="zh-CN" altLang="en-US" sz="1400" dirty="0" smtClean="0"/>
              <a:t>协作</a:t>
            </a:r>
            <a:r>
              <a:rPr lang="zh-CN" altLang="zh-CN" sz="1400" dirty="0" smtClean="0"/>
              <a:t>机制弥补短板</a:t>
            </a:r>
            <a:endParaRPr lang="en-US" altLang="zh-CN" sz="1400" dirty="0" smtClean="0"/>
          </a:p>
          <a:p>
            <a:r>
              <a:rPr lang="zh-CN" altLang="en-US" sz="1400" dirty="0" smtClean="0"/>
              <a:t>        五、将</a:t>
            </a:r>
            <a:r>
              <a:rPr lang="en-US" altLang="zh-CN" sz="1400" dirty="0" smtClean="0"/>
              <a:t>XLP</a:t>
            </a:r>
            <a:r>
              <a:rPr lang="zh-CN" altLang="en-US" sz="1400" dirty="0" smtClean="0"/>
              <a:t>挑战学习主观思维模式和客观方法途径合理运用到项目管理工作实践中</a:t>
            </a:r>
            <a:endParaRPr lang="en-US" altLang="zh-CN" sz="1400" dirty="0" smtClean="0"/>
          </a:p>
          <a:p>
            <a:endParaRPr kumimoji="1" lang="en-US" altLang="zh-CN" sz="1200" dirty="0" smtClean="0"/>
          </a:p>
        </p:txBody>
      </p:sp>
      <p:sp>
        <p:nvSpPr>
          <p:cNvPr id="17" name="等腰三角形 129"/>
          <p:cNvSpPr/>
          <p:nvPr/>
        </p:nvSpPr>
        <p:spPr>
          <a:xfrm>
            <a:off x="1751566" y="2105892"/>
            <a:ext cx="4729019"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弧形 5"/>
          <p:cNvSpPr/>
          <p:nvPr/>
        </p:nvSpPr>
        <p:spPr>
          <a:xfrm rot="1047779">
            <a:off x="9260188" y="1381037"/>
            <a:ext cx="1732011"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3" name="弧形 21"/>
          <p:cNvSpPr/>
          <p:nvPr/>
        </p:nvSpPr>
        <p:spPr>
          <a:xfrm rot="17269186">
            <a:off x="1159981" y="1438067"/>
            <a:ext cx="1299008" cy="1323635"/>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4" name="弧形 22"/>
          <p:cNvSpPr/>
          <p:nvPr/>
        </p:nvSpPr>
        <p:spPr>
          <a:xfrm rot="11647005">
            <a:off x="1195928" y="5024500"/>
            <a:ext cx="1732011"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5" name="弧形 23"/>
          <p:cNvSpPr/>
          <p:nvPr/>
        </p:nvSpPr>
        <p:spPr>
          <a:xfrm rot="6865269">
            <a:off x="9715648" y="4721647"/>
            <a:ext cx="1299008" cy="1323635"/>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pic>
        <p:nvPicPr>
          <p:cNvPr id="26" name="图片 1"/>
          <p:cNvPicPr>
            <a:picLocks noChangeAspect="1"/>
          </p:cNvPicPr>
          <p:nvPr/>
        </p:nvPicPr>
        <p:blipFill>
          <a:blip r:embed="rId3"/>
          <a:stretch>
            <a:fillRect/>
          </a:stretch>
        </p:blipFill>
        <p:spPr>
          <a:xfrm>
            <a:off x="3498568" y="3318104"/>
            <a:ext cx="1276207" cy="1292464"/>
          </a:xfrm>
          <a:prstGeom prst="rect">
            <a:avLst/>
          </a:prstGeom>
        </p:spPr>
      </p:pic>
    </p:spTree>
    <p:extLst>
      <p:ext uri="{BB962C8B-B14F-4D97-AF65-F5344CB8AC3E}">
        <p14:creationId xmlns:p14="http://schemas.microsoft.com/office/powerpoint/2010/main" xmlns="" val="47213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Horizontal)">
                                      <p:cBhvr>
                                        <p:cTn id="7" dur="500"/>
                                        <p:tgtEl>
                                          <p:spTgt spid="16"/>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fltVal val="0.5"/>
                                          </p:val>
                                        </p:tav>
                                        <p:tav tm="100000">
                                          <p:val>
                                            <p:strVal val="#ppt_x"/>
                                          </p:val>
                                        </p:tav>
                                      </p:tavLst>
                                    </p:anim>
                                    <p:anim calcmode="lin" valueType="num">
                                      <p:cBhvr>
                                        <p:cTn id="14" dur="500" fill="hold"/>
                                        <p:tgtEl>
                                          <p:spTgt spid="23"/>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fltVal val="0.5"/>
                                          </p:val>
                                        </p:tav>
                                        <p:tav tm="100000">
                                          <p:val>
                                            <p:strVal val="#ppt_x"/>
                                          </p:val>
                                        </p:tav>
                                      </p:tavLst>
                                    </p:anim>
                                    <p:anim calcmode="lin" valueType="num">
                                      <p:cBhvr>
                                        <p:cTn id="21" dur="500" fill="hold"/>
                                        <p:tgtEl>
                                          <p:spTgt spid="22"/>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anim calcmode="lin" valueType="num">
                                      <p:cBhvr>
                                        <p:cTn id="27" dur="500" fill="hold"/>
                                        <p:tgtEl>
                                          <p:spTgt spid="25"/>
                                        </p:tgtEl>
                                        <p:attrNameLst>
                                          <p:attrName>ppt_x</p:attrName>
                                        </p:attrNameLst>
                                      </p:cBhvr>
                                      <p:tavLst>
                                        <p:tav tm="0">
                                          <p:val>
                                            <p:fltVal val="0.5"/>
                                          </p:val>
                                        </p:tav>
                                        <p:tav tm="100000">
                                          <p:val>
                                            <p:strVal val="#ppt_x"/>
                                          </p:val>
                                        </p:tav>
                                      </p:tavLst>
                                    </p:anim>
                                    <p:anim calcmode="lin" valueType="num">
                                      <p:cBhvr>
                                        <p:cTn id="28" dur="500" fill="hold"/>
                                        <p:tgtEl>
                                          <p:spTgt spid="25"/>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anim calcmode="lin" valueType="num">
                                      <p:cBhvr>
                                        <p:cTn id="34" dur="500" fill="hold"/>
                                        <p:tgtEl>
                                          <p:spTgt spid="24"/>
                                        </p:tgtEl>
                                        <p:attrNameLst>
                                          <p:attrName>ppt_x</p:attrName>
                                        </p:attrNameLst>
                                      </p:cBhvr>
                                      <p:tavLst>
                                        <p:tav tm="0">
                                          <p:val>
                                            <p:fltVal val="0.5"/>
                                          </p:val>
                                        </p:tav>
                                        <p:tav tm="100000">
                                          <p:val>
                                            <p:strVal val="#ppt_x"/>
                                          </p:val>
                                        </p:tav>
                                      </p:tavLst>
                                    </p:anim>
                                    <p:anim calcmode="lin" valueType="num">
                                      <p:cBhvr>
                                        <p:cTn id="35" dur="500" fill="hold"/>
                                        <p:tgtEl>
                                          <p:spTgt spid="24"/>
                                        </p:tgtEl>
                                        <p:attrNameLst>
                                          <p:attrName>ppt_y</p:attrName>
                                        </p:attrNameLst>
                                      </p:cBhvr>
                                      <p:tavLst>
                                        <p:tav tm="0">
                                          <p:val>
                                            <p:fltVal val="0.5"/>
                                          </p:val>
                                        </p:tav>
                                        <p:tav tm="100000">
                                          <p:val>
                                            <p:strVal val="#ppt_y"/>
                                          </p:val>
                                        </p:tav>
                                      </p:tavLst>
                                    </p:anim>
                                  </p:childTnLst>
                                </p:cTn>
                              </p:par>
                            </p:childTnLst>
                          </p:cTn>
                        </p:par>
                        <p:par>
                          <p:cTn id="36" fill="hold">
                            <p:stCondLst>
                              <p:cond delay="500"/>
                            </p:stCondLst>
                            <p:childTnLst>
                              <p:par>
                                <p:cTn id="37" presetID="21"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heel(1)">
                                      <p:cBhvr>
                                        <p:cTn id="39" dur="1000"/>
                                        <p:tgtEl>
                                          <p:spTgt spid="17"/>
                                        </p:tgtEl>
                                      </p:cBhvr>
                                    </p:animEffect>
                                  </p:childTnLst>
                                </p:cTn>
                              </p:par>
                            </p:childTnLst>
                          </p:cTn>
                        </p:par>
                        <p:par>
                          <p:cTn id="40" fill="hold">
                            <p:stCondLst>
                              <p:cond delay="1500"/>
                            </p:stCondLst>
                            <p:childTnLst>
                              <p:par>
                                <p:cTn id="41" presetID="22" presetClass="entr" presetSubtype="4"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animBg="1"/>
      <p:bldP spid="23"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26"/>
          <p:cNvSpPr/>
          <p:nvPr/>
        </p:nvSpPr>
        <p:spPr>
          <a:xfrm>
            <a:off x="949807" y="1369865"/>
            <a:ext cx="10159436" cy="4932219"/>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7"/>
          <p:cNvSpPr/>
          <p:nvPr/>
        </p:nvSpPr>
        <p:spPr>
          <a:xfrm>
            <a:off x="2048576" y="2480499"/>
            <a:ext cx="4729019"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35"/>
          <p:cNvSpPr/>
          <p:nvPr/>
        </p:nvSpPr>
        <p:spPr>
          <a:xfrm rot="1047779">
            <a:off x="9295595" y="1522471"/>
            <a:ext cx="1732011"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36"/>
          <p:cNvSpPr/>
          <p:nvPr/>
        </p:nvSpPr>
        <p:spPr>
          <a:xfrm rot="17269186">
            <a:off x="1195388" y="1579501"/>
            <a:ext cx="1299008" cy="1323635"/>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37"/>
          <p:cNvSpPr/>
          <p:nvPr/>
        </p:nvSpPr>
        <p:spPr>
          <a:xfrm rot="11647005">
            <a:off x="1231335" y="5165934"/>
            <a:ext cx="1732011"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38"/>
          <p:cNvSpPr/>
          <p:nvPr/>
        </p:nvSpPr>
        <p:spPr>
          <a:xfrm rot="6865269">
            <a:off x="9751055" y="4863081"/>
            <a:ext cx="1299008" cy="1323635"/>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5" name="图片 2"/>
          <p:cNvPicPr>
            <a:picLocks noChangeAspect="1"/>
          </p:cNvPicPr>
          <p:nvPr/>
        </p:nvPicPr>
        <p:blipFill>
          <a:blip r:embed="rId2"/>
          <a:stretch>
            <a:fillRect/>
          </a:stretch>
        </p:blipFill>
        <p:spPr>
          <a:xfrm>
            <a:off x="3759741" y="3599910"/>
            <a:ext cx="1438244" cy="1415415"/>
          </a:xfrm>
          <a:prstGeom prst="rect">
            <a:avLst/>
          </a:prstGeom>
        </p:spPr>
      </p:pic>
      <p:pic>
        <p:nvPicPr>
          <p:cNvPr id="2" name="图片 1"/>
          <p:cNvPicPr>
            <a:picLocks noChangeAspect="1"/>
          </p:cNvPicPr>
          <p:nvPr/>
        </p:nvPicPr>
        <p:blipFill>
          <a:blip r:embed="rId3"/>
          <a:stretch>
            <a:fillRect/>
          </a:stretch>
        </p:blipFill>
        <p:spPr>
          <a:xfrm>
            <a:off x="3587751" y="673100"/>
            <a:ext cx="4610100" cy="685800"/>
          </a:xfrm>
          <a:prstGeom prst="rect">
            <a:avLst/>
          </a:prstGeom>
        </p:spPr>
      </p:pic>
      <p:sp>
        <p:nvSpPr>
          <p:cNvPr id="3" name="文本框 2"/>
          <p:cNvSpPr txBox="1"/>
          <p:nvPr/>
        </p:nvSpPr>
        <p:spPr>
          <a:xfrm>
            <a:off x="7255115" y="2577167"/>
            <a:ext cx="2752485" cy="2462213"/>
          </a:xfrm>
          <a:prstGeom prst="rect">
            <a:avLst/>
          </a:prstGeom>
          <a:noFill/>
        </p:spPr>
        <p:txBody>
          <a:bodyPr wrap="square" rtlCol="0">
            <a:spAutoFit/>
          </a:bodyPr>
          <a:lstStyle/>
          <a:p>
            <a:r>
              <a:rPr kumimoji="1" lang="zh-CN" altLang="en-US" sz="1400" dirty="0" smtClean="0"/>
              <a:t>一、认识自己</a:t>
            </a:r>
            <a:endParaRPr kumimoji="1" lang="en-US" altLang="zh-CN" sz="1400" dirty="0" smtClean="0"/>
          </a:p>
          <a:p>
            <a:pPr marL="285750" indent="-285750">
              <a:buFont typeface="Arial" charset="0"/>
              <a:buChar char="•"/>
            </a:pPr>
            <a:r>
              <a:rPr kumimoji="1" lang="zh-CN" altLang="en-US" sz="1400" dirty="0" smtClean="0"/>
              <a:t>个人简历</a:t>
            </a:r>
            <a:endParaRPr kumimoji="1" lang="en-US" altLang="zh-CN" sz="1400" dirty="0" smtClean="0"/>
          </a:p>
          <a:p>
            <a:pPr marL="285750" indent="-285750">
              <a:buFont typeface="Arial" charset="0"/>
              <a:buChar char="•"/>
            </a:pPr>
            <a:r>
              <a:rPr kumimoji="1" lang="zh-CN" altLang="en-US" sz="1400" dirty="0" smtClean="0"/>
              <a:t>课间互动</a:t>
            </a:r>
            <a:endParaRPr kumimoji="1" lang="en-US" altLang="zh-CN" sz="1400" dirty="0" smtClean="0"/>
          </a:p>
          <a:p>
            <a:pPr marL="285750" indent="-285750">
              <a:buFont typeface="Arial" charset="0"/>
              <a:buChar char="•"/>
            </a:pPr>
            <a:r>
              <a:rPr kumimoji="1" lang="en-US" altLang="zh-CN" sz="1400" dirty="0" smtClean="0"/>
              <a:t>Standout</a:t>
            </a:r>
          </a:p>
          <a:p>
            <a:r>
              <a:rPr kumimoji="1" lang="zh-CN" altLang="en-US" sz="1400" dirty="0" smtClean="0"/>
              <a:t>二、认识清华</a:t>
            </a:r>
            <a:endParaRPr kumimoji="1" lang="en-US" altLang="zh-CN" sz="1400" dirty="0" smtClean="0"/>
          </a:p>
          <a:p>
            <a:pPr marL="285750" indent="-285750">
              <a:buFont typeface="Arial" charset="0"/>
              <a:buChar char="•"/>
            </a:pPr>
            <a:r>
              <a:rPr kumimoji="1" lang="zh-CN" altLang="en-US" sz="1400" dirty="0" smtClean="0"/>
              <a:t>导师导引</a:t>
            </a:r>
            <a:endParaRPr kumimoji="1" lang="en-US" altLang="zh-CN" sz="1400" dirty="0" smtClean="0"/>
          </a:p>
          <a:p>
            <a:pPr marL="285750" indent="-285750">
              <a:buFont typeface="Arial" charset="0"/>
              <a:buChar char="•"/>
            </a:pPr>
            <a:r>
              <a:rPr kumimoji="1" lang="zh-CN" altLang="en-US" sz="1400" dirty="0" smtClean="0"/>
              <a:t>图书馆</a:t>
            </a:r>
            <a:endParaRPr kumimoji="1" lang="en-US" altLang="zh-CN" sz="1400" dirty="0" smtClean="0"/>
          </a:p>
          <a:p>
            <a:pPr marL="285750" indent="-285750">
              <a:buFont typeface="Arial" charset="0"/>
              <a:buChar char="•"/>
            </a:pPr>
            <a:r>
              <a:rPr kumimoji="1" lang="zh-CN" altLang="en-US" sz="1400" dirty="0" smtClean="0"/>
              <a:t>社团</a:t>
            </a:r>
            <a:endParaRPr kumimoji="1" lang="en-US" altLang="zh-CN" sz="1400" dirty="0" smtClean="0"/>
          </a:p>
          <a:p>
            <a:pPr marL="285750" indent="-285750">
              <a:buFont typeface="Arial" charset="0"/>
              <a:buChar char="•"/>
            </a:pPr>
            <a:r>
              <a:rPr kumimoji="1" lang="zh-CN" altLang="en-US" sz="1400" dirty="0" smtClean="0"/>
              <a:t>实验室</a:t>
            </a:r>
            <a:endParaRPr kumimoji="1" lang="en-US" altLang="zh-CN" sz="1400" dirty="0" smtClean="0"/>
          </a:p>
          <a:p>
            <a:r>
              <a:rPr kumimoji="1" lang="zh-CN" altLang="en-US" sz="1400" dirty="0" smtClean="0"/>
              <a:t>三、清华与“我”（我们）</a:t>
            </a:r>
            <a:endParaRPr kumimoji="1" lang="en-US" altLang="zh-CN" sz="1400" dirty="0" smtClean="0"/>
          </a:p>
          <a:p>
            <a:pPr marL="285750" indent="-285750">
              <a:buFont typeface="Arial" charset="0"/>
              <a:buChar char="•"/>
            </a:pPr>
            <a:r>
              <a:rPr kumimoji="1" lang="zh-CN" altLang="en-US" sz="1400" dirty="0" smtClean="0"/>
              <a:t>完成挑战</a:t>
            </a:r>
            <a:endParaRPr kumimoji="1" lang="en-US" altLang="zh-CN" sz="1400" dirty="0" smtClean="0"/>
          </a:p>
        </p:txBody>
      </p:sp>
    </p:spTree>
    <p:extLst>
      <p:ext uri="{BB962C8B-B14F-4D97-AF65-F5344CB8AC3E}">
        <p14:creationId xmlns:p14="http://schemas.microsoft.com/office/powerpoint/2010/main" xmlns="" val="15895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fltVal val="0.5"/>
                                          </p:val>
                                        </p:tav>
                                        <p:tav tm="100000">
                                          <p:val>
                                            <p:strVal val="#ppt_x"/>
                                          </p:val>
                                        </p:tav>
                                      </p:tavLst>
                                    </p:anim>
                                    <p:anim calcmode="lin" valueType="num">
                                      <p:cBhvr>
                                        <p:cTn id="14" dur="500" fill="hold"/>
                                        <p:tgtEl>
                                          <p:spTgt spid="12"/>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fltVal val="0.5"/>
                                          </p:val>
                                        </p:tav>
                                        <p:tav tm="100000">
                                          <p:val>
                                            <p:strVal val="#ppt_x"/>
                                          </p:val>
                                        </p:tav>
                                      </p:tavLst>
                                    </p:anim>
                                    <p:anim calcmode="lin" valueType="num">
                                      <p:cBhvr>
                                        <p:cTn id="21" dur="500" fill="hold"/>
                                        <p:tgtEl>
                                          <p:spTgt spid="11"/>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fltVal val="0.5"/>
                                          </p:val>
                                        </p:tav>
                                        <p:tav tm="100000">
                                          <p:val>
                                            <p:strVal val="#ppt_x"/>
                                          </p:val>
                                        </p:tav>
                                      </p:tavLst>
                                    </p:anim>
                                    <p:anim calcmode="lin" valueType="num">
                                      <p:cBhvr>
                                        <p:cTn id="28" dur="500" fill="hold"/>
                                        <p:tgtEl>
                                          <p:spTgt spid="14"/>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par>
                          <p:cTn id="36" fill="hold">
                            <p:stCondLst>
                              <p:cond delay="500"/>
                            </p:stCondLst>
                            <p:childTnLst>
                              <p:par>
                                <p:cTn id="37" presetID="21"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1)">
                                      <p:cBhvr>
                                        <p:cTn id="39" dur="1000"/>
                                        <p:tgtEl>
                                          <p:spTgt spid="5"/>
                                        </p:tgtEl>
                                      </p:cBhvr>
                                    </p:animEffect>
                                  </p:childTnLst>
                                </p:cTn>
                              </p:par>
                            </p:childTnLst>
                          </p:cTn>
                        </p:par>
                        <p:par>
                          <p:cTn id="40" fill="hold">
                            <p:stCondLst>
                              <p:cond delay="1500"/>
                            </p:stCondLst>
                            <p:childTnLst>
                              <p:par>
                                <p:cTn id="41" presetID="22"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147"/>
          <p:cNvSpPr/>
          <p:nvPr/>
        </p:nvSpPr>
        <p:spPr>
          <a:xfrm>
            <a:off x="1003301" y="1392692"/>
            <a:ext cx="10159436" cy="4932219"/>
          </a:xfrm>
          <a:prstGeom prst="parallelogram">
            <a:avLst>
              <a:gd name="adj" fmla="val 0"/>
            </a:avLst>
          </a:pr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等腰三角形 129"/>
          <p:cNvSpPr/>
          <p:nvPr/>
        </p:nvSpPr>
        <p:spPr>
          <a:xfrm>
            <a:off x="2220528" y="2566826"/>
            <a:ext cx="4729019" cy="3076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弧形 5"/>
          <p:cNvSpPr/>
          <p:nvPr/>
        </p:nvSpPr>
        <p:spPr>
          <a:xfrm rot="1047779">
            <a:off x="9467547" y="1608798"/>
            <a:ext cx="1732011"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2" name="弧形 21"/>
          <p:cNvSpPr/>
          <p:nvPr/>
        </p:nvSpPr>
        <p:spPr>
          <a:xfrm rot="17269186">
            <a:off x="1367340" y="1665828"/>
            <a:ext cx="1299008" cy="1323635"/>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3" name="弧形 22"/>
          <p:cNvSpPr/>
          <p:nvPr/>
        </p:nvSpPr>
        <p:spPr>
          <a:xfrm rot="11647005">
            <a:off x="1403287" y="5252261"/>
            <a:ext cx="1732011" cy="992726"/>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4" name="弧形 23"/>
          <p:cNvSpPr/>
          <p:nvPr/>
        </p:nvSpPr>
        <p:spPr>
          <a:xfrm rot="6865269">
            <a:off x="9923007" y="4949408"/>
            <a:ext cx="1299008" cy="1323635"/>
          </a:xfrm>
          <a:prstGeom prst="arc">
            <a:avLst>
              <a:gd name="adj1" fmla="val 16200000"/>
              <a:gd name="adj2" fmla="val 2068230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grpSp>
        <p:nvGrpSpPr>
          <p:cNvPr id="15" name="Group 59"/>
          <p:cNvGrpSpPr>
            <a:grpSpLocks noChangeAspect="1"/>
          </p:cNvGrpSpPr>
          <p:nvPr/>
        </p:nvGrpSpPr>
        <p:grpSpPr bwMode="auto">
          <a:xfrm>
            <a:off x="3885403" y="3707040"/>
            <a:ext cx="1610903" cy="1233980"/>
            <a:chOff x="3646" y="1770"/>
            <a:chExt cx="796" cy="813"/>
          </a:xfrm>
          <a:solidFill>
            <a:schemeClr val="tx1"/>
          </a:solidFill>
        </p:grpSpPr>
        <p:sp>
          <p:nvSpPr>
            <p:cNvPr id="16" name="Freeform 60"/>
            <p:cNvSpPr>
              <a:spLocks/>
            </p:cNvSpPr>
            <p:nvPr/>
          </p:nvSpPr>
          <p:spPr bwMode="auto">
            <a:xfrm flipV="1">
              <a:off x="3740" y="1770"/>
              <a:ext cx="466" cy="430"/>
            </a:xfrm>
            <a:custGeom>
              <a:avLst/>
              <a:gdLst>
                <a:gd name="T0" fmla="*/ 347 w 887"/>
                <a:gd name="T1" fmla="*/ 676 h 819"/>
                <a:gd name="T2" fmla="*/ 554 w 887"/>
                <a:gd name="T3" fmla="*/ 156 h 819"/>
                <a:gd name="T4" fmla="*/ 347 w 887"/>
                <a:gd name="T5" fmla="*/ 676 h 819"/>
              </a:gdLst>
              <a:ahLst/>
              <a:cxnLst>
                <a:cxn ang="0">
                  <a:pos x="T0" y="T1"/>
                </a:cxn>
                <a:cxn ang="0">
                  <a:pos x="T2" y="T3"/>
                </a:cxn>
                <a:cxn ang="0">
                  <a:pos x="T4" y="T5"/>
                </a:cxn>
              </a:cxnLst>
              <a:rect l="0" t="0" r="r" b="b"/>
              <a:pathLst>
                <a:path w="887" h="819">
                  <a:moveTo>
                    <a:pt x="347" y="676"/>
                  </a:moveTo>
                  <a:cubicBezTo>
                    <a:pt x="677" y="819"/>
                    <a:pt x="887" y="275"/>
                    <a:pt x="554" y="156"/>
                  </a:cubicBezTo>
                  <a:cubicBezTo>
                    <a:pt x="221" y="0"/>
                    <a:pt x="0" y="562"/>
                    <a:pt x="347" y="67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1"/>
            <p:cNvSpPr>
              <a:spLocks/>
            </p:cNvSpPr>
            <p:nvPr/>
          </p:nvSpPr>
          <p:spPr bwMode="auto">
            <a:xfrm flipV="1">
              <a:off x="3646" y="2106"/>
              <a:ext cx="685" cy="477"/>
            </a:xfrm>
            <a:custGeom>
              <a:avLst/>
              <a:gdLst>
                <a:gd name="T0" fmla="*/ 105 w 1304"/>
                <a:gd name="T1" fmla="*/ 664 h 908"/>
                <a:gd name="T2" fmla="*/ 611 w 1304"/>
                <a:gd name="T3" fmla="*/ 736 h 908"/>
                <a:gd name="T4" fmla="*/ 822 w 1304"/>
                <a:gd name="T5" fmla="*/ 273 h 908"/>
                <a:gd name="T6" fmla="*/ 1086 w 1304"/>
                <a:gd name="T7" fmla="*/ 250 h 908"/>
                <a:gd name="T8" fmla="*/ 1038 w 1304"/>
                <a:gd name="T9" fmla="*/ 392 h 908"/>
                <a:gd name="T10" fmla="*/ 1223 w 1304"/>
                <a:gd name="T11" fmla="*/ 222 h 908"/>
                <a:gd name="T12" fmla="*/ 1183 w 1304"/>
                <a:gd name="T13" fmla="*/ 10 h 908"/>
                <a:gd name="T14" fmla="*/ 660 w 1304"/>
                <a:gd name="T15" fmla="*/ 5 h 908"/>
                <a:gd name="T16" fmla="*/ 407 w 1304"/>
                <a:gd name="T17" fmla="*/ 439 h 908"/>
                <a:gd name="T18" fmla="*/ 335 w 1304"/>
                <a:gd name="T19" fmla="*/ 399 h 908"/>
                <a:gd name="T20" fmla="*/ 519 w 1304"/>
                <a:gd name="T21" fmla="*/ 42 h 908"/>
                <a:gd name="T22" fmla="*/ 0 w 1304"/>
                <a:gd name="T23" fmla="*/ 43 h 908"/>
                <a:gd name="T24" fmla="*/ 105 w 1304"/>
                <a:gd name="T25" fmla="*/ 664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4" h="908">
                  <a:moveTo>
                    <a:pt x="105" y="664"/>
                  </a:moveTo>
                  <a:cubicBezTo>
                    <a:pt x="178" y="868"/>
                    <a:pt x="484" y="908"/>
                    <a:pt x="611" y="736"/>
                  </a:cubicBezTo>
                  <a:cubicBezTo>
                    <a:pt x="704" y="593"/>
                    <a:pt x="753" y="427"/>
                    <a:pt x="822" y="273"/>
                  </a:cubicBezTo>
                  <a:cubicBezTo>
                    <a:pt x="910" y="260"/>
                    <a:pt x="998" y="253"/>
                    <a:pt x="1086" y="250"/>
                  </a:cubicBezTo>
                  <a:cubicBezTo>
                    <a:pt x="1070" y="297"/>
                    <a:pt x="1054" y="344"/>
                    <a:pt x="1038" y="392"/>
                  </a:cubicBezTo>
                  <a:cubicBezTo>
                    <a:pt x="1163" y="465"/>
                    <a:pt x="1152" y="277"/>
                    <a:pt x="1223" y="222"/>
                  </a:cubicBezTo>
                  <a:cubicBezTo>
                    <a:pt x="1304" y="168"/>
                    <a:pt x="1285" y="20"/>
                    <a:pt x="1183" y="10"/>
                  </a:cubicBezTo>
                  <a:cubicBezTo>
                    <a:pt x="1009" y="0"/>
                    <a:pt x="834" y="11"/>
                    <a:pt x="660" y="5"/>
                  </a:cubicBezTo>
                  <a:cubicBezTo>
                    <a:pt x="529" y="117"/>
                    <a:pt x="495" y="297"/>
                    <a:pt x="407" y="439"/>
                  </a:cubicBezTo>
                  <a:cubicBezTo>
                    <a:pt x="389" y="429"/>
                    <a:pt x="353" y="409"/>
                    <a:pt x="335" y="399"/>
                  </a:cubicBezTo>
                  <a:cubicBezTo>
                    <a:pt x="400" y="282"/>
                    <a:pt x="454" y="159"/>
                    <a:pt x="519" y="42"/>
                  </a:cubicBezTo>
                  <a:cubicBezTo>
                    <a:pt x="346" y="46"/>
                    <a:pt x="173" y="45"/>
                    <a:pt x="0" y="43"/>
                  </a:cubicBezTo>
                  <a:cubicBezTo>
                    <a:pt x="38" y="249"/>
                    <a:pt x="35" y="465"/>
                    <a:pt x="105" y="6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2"/>
            <p:cNvSpPr>
              <a:spLocks/>
            </p:cNvSpPr>
            <p:nvPr/>
          </p:nvSpPr>
          <p:spPr bwMode="auto">
            <a:xfrm flipV="1">
              <a:off x="4055" y="2186"/>
              <a:ext cx="387" cy="279"/>
            </a:xfrm>
            <a:custGeom>
              <a:avLst/>
              <a:gdLst>
                <a:gd name="T0" fmla="*/ 244 w 738"/>
                <a:gd name="T1" fmla="*/ 531 h 531"/>
                <a:gd name="T2" fmla="*/ 738 w 738"/>
                <a:gd name="T3" fmla="*/ 318 h 531"/>
                <a:gd name="T4" fmla="*/ 512 w 738"/>
                <a:gd name="T5" fmla="*/ 0 h 531"/>
                <a:gd name="T6" fmla="*/ 642 w 738"/>
                <a:gd name="T7" fmla="*/ 287 h 531"/>
                <a:gd name="T8" fmla="*/ 278 w 738"/>
                <a:gd name="T9" fmla="*/ 454 h 531"/>
                <a:gd name="T10" fmla="*/ 100 w 738"/>
                <a:gd name="T11" fmla="*/ 165 h 531"/>
                <a:gd name="T12" fmla="*/ 244 w 738"/>
                <a:gd name="T13" fmla="*/ 531 h 531"/>
              </a:gdLst>
              <a:ahLst/>
              <a:cxnLst>
                <a:cxn ang="0">
                  <a:pos x="T0" y="T1"/>
                </a:cxn>
                <a:cxn ang="0">
                  <a:pos x="T2" y="T3"/>
                </a:cxn>
                <a:cxn ang="0">
                  <a:pos x="T4" y="T5"/>
                </a:cxn>
                <a:cxn ang="0">
                  <a:pos x="T6" y="T7"/>
                </a:cxn>
                <a:cxn ang="0">
                  <a:pos x="T8" y="T9"/>
                </a:cxn>
                <a:cxn ang="0">
                  <a:pos x="T10" y="T11"/>
                </a:cxn>
                <a:cxn ang="0">
                  <a:pos x="T12" y="T13"/>
                </a:cxn>
              </a:cxnLst>
              <a:rect l="0" t="0" r="r" b="b"/>
              <a:pathLst>
                <a:path w="738" h="531">
                  <a:moveTo>
                    <a:pt x="244" y="531"/>
                  </a:moveTo>
                  <a:cubicBezTo>
                    <a:pt x="414" y="473"/>
                    <a:pt x="575" y="392"/>
                    <a:pt x="738" y="318"/>
                  </a:cubicBezTo>
                  <a:cubicBezTo>
                    <a:pt x="662" y="212"/>
                    <a:pt x="612" y="86"/>
                    <a:pt x="512" y="0"/>
                  </a:cubicBezTo>
                  <a:cubicBezTo>
                    <a:pt x="485" y="113"/>
                    <a:pt x="592" y="197"/>
                    <a:pt x="642" y="287"/>
                  </a:cubicBezTo>
                  <a:cubicBezTo>
                    <a:pt x="522" y="347"/>
                    <a:pt x="397" y="394"/>
                    <a:pt x="278" y="454"/>
                  </a:cubicBezTo>
                  <a:cubicBezTo>
                    <a:pt x="217" y="359"/>
                    <a:pt x="157" y="263"/>
                    <a:pt x="100" y="165"/>
                  </a:cubicBezTo>
                  <a:cubicBezTo>
                    <a:pt x="0" y="282"/>
                    <a:pt x="213" y="410"/>
                    <a:pt x="244" y="5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p:cNvSpPr txBox="1"/>
          <p:nvPr/>
        </p:nvSpPr>
        <p:spPr>
          <a:xfrm>
            <a:off x="6934200" y="2336648"/>
            <a:ext cx="3441700" cy="954107"/>
          </a:xfrm>
          <a:prstGeom prst="rect">
            <a:avLst/>
          </a:prstGeom>
          <a:noFill/>
        </p:spPr>
        <p:txBody>
          <a:bodyPr wrap="square" rtlCol="0">
            <a:spAutoFit/>
          </a:bodyPr>
          <a:lstStyle/>
          <a:p>
            <a:r>
              <a:rPr kumimoji="1" lang="zh-CN" altLang="en-US" sz="1400" dirty="0" smtClean="0"/>
              <a:t> </a:t>
            </a:r>
            <a:r>
              <a:rPr kumimoji="1" lang="zh-CN" altLang="en-US" sz="1400" dirty="0" smtClean="0"/>
              <a:t>         通过</a:t>
            </a:r>
            <a:r>
              <a:rPr kumimoji="1" lang="zh-CN" altLang="en-US" sz="1400" dirty="0" smtClean="0"/>
              <a:t>每日课程制定本手册，后续将通过团队协同的模式不断迭代修订，最终形成标准体系模版，为未来的</a:t>
            </a:r>
            <a:r>
              <a:rPr kumimoji="1" lang="en-US" altLang="zh-CN" sz="1400" dirty="0" smtClean="0"/>
              <a:t>XLP</a:t>
            </a:r>
            <a:r>
              <a:rPr kumimoji="1" lang="zh-CN" altLang="en-US" sz="1400" dirty="0" smtClean="0"/>
              <a:t>班级管理提供指导意义。</a:t>
            </a:r>
            <a:endParaRPr kumimoji="1" lang="zh-CN" altLang="en-US" sz="1400" dirty="0"/>
          </a:p>
        </p:txBody>
      </p:sp>
      <p:sp>
        <p:nvSpPr>
          <p:cNvPr id="19" name="矩形 35"/>
          <p:cNvSpPr/>
          <p:nvPr/>
        </p:nvSpPr>
        <p:spPr>
          <a:xfrm>
            <a:off x="3721909" y="689151"/>
            <a:ext cx="789709" cy="68507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latin typeface="Bradley Hand ITC" panose="03070402050302030203" pitchFamily="66" charset="0"/>
              </a:rPr>
              <a:t>04</a:t>
            </a:r>
            <a:endParaRPr lang="zh-CN" altLang="en-US" sz="4000" dirty="0">
              <a:latin typeface="Bradley Hand ITC" panose="03070402050302030203" pitchFamily="66" charset="0"/>
            </a:endParaRPr>
          </a:p>
        </p:txBody>
      </p:sp>
      <p:cxnSp>
        <p:nvCxnSpPr>
          <p:cNvPr id="20" name="直接连接符 36"/>
          <p:cNvCxnSpPr>
            <a:stCxn id="19" idx="3"/>
          </p:cNvCxnSpPr>
          <p:nvPr/>
        </p:nvCxnSpPr>
        <p:spPr>
          <a:xfrm flipV="1">
            <a:off x="4511619" y="1031536"/>
            <a:ext cx="706583" cy="155"/>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1" name="任意多边形 37"/>
          <p:cNvSpPr/>
          <p:nvPr/>
        </p:nvSpPr>
        <p:spPr>
          <a:xfrm>
            <a:off x="5218200" y="689151"/>
            <a:ext cx="3144983" cy="722973"/>
          </a:xfrm>
          <a:custGeom>
            <a:avLst/>
            <a:gdLst>
              <a:gd name="connsiteX0" fmla="*/ 114182 w 2963884"/>
              <a:gd name="connsiteY0" fmla="*/ 0 h 685079"/>
              <a:gd name="connsiteX1" fmla="*/ 481942 w 2963884"/>
              <a:gd name="connsiteY1" fmla="*/ 0 h 685079"/>
              <a:gd name="connsiteX2" fmla="*/ 746780 w 2963884"/>
              <a:gd name="connsiteY2" fmla="*/ 0 h 685079"/>
              <a:gd name="connsiteX3" fmla="*/ 2217104 w 2963884"/>
              <a:gd name="connsiteY3" fmla="*/ 0 h 685079"/>
              <a:gd name="connsiteX4" fmla="*/ 2219698 w 2963884"/>
              <a:gd name="connsiteY4" fmla="*/ 0 h 685079"/>
              <a:gd name="connsiteX5" fmla="*/ 2849702 w 2963884"/>
              <a:gd name="connsiteY5" fmla="*/ 0 h 685079"/>
              <a:gd name="connsiteX6" fmla="*/ 2963884 w 2963884"/>
              <a:gd name="connsiteY6" fmla="*/ 114182 h 685079"/>
              <a:gd name="connsiteX7" fmla="*/ 2963884 w 2963884"/>
              <a:gd name="connsiteY7" fmla="*/ 570897 h 685079"/>
              <a:gd name="connsiteX8" fmla="*/ 2849702 w 2963884"/>
              <a:gd name="connsiteY8" fmla="*/ 685079 h 685079"/>
              <a:gd name="connsiteX9" fmla="*/ 2219698 w 2963884"/>
              <a:gd name="connsiteY9" fmla="*/ 685079 h 685079"/>
              <a:gd name="connsiteX10" fmla="*/ 2217104 w 2963884"/>
              <a:gd name="connsiteY10" fmla="*/ 685079 h 685079"/>
              <a:gd name="connsiteX11" fmla="*/ 746780 w 2963884"/>
              <a:gd name="connsiteY11" fmla="*/ 685079 h 685079"/>
              <a:gd name="connsiteX12" fmla="*/ 481942 w 2963884"/>
              <a:gd name="connsiteY12" fmla="*/ 685079 h 685079"/>
              <a:gd name="connsiteX13" fmla="*/ 114182 w 2963884"/>
              <a:gd name="connsiteY13" fmla="*/ 685079 h 685079"/>
              <a:gd name="connsiteX14" fmla="*/ 0 w 2963884"/>
              <a:gd name="connsiteY14" fmla="*/ 570897 h 685079"/>
              <a:gd name="connsiteX15" fmla="*/ 0 w 2963884"/>
              <a:gd name="connsiteY15" fmla="*/ 114182 h 685079"/>
              <a:gd name="connsiteX16" fmla="*/ 114182 w 2963884"/>
              <a:gd name="connsiteY16" fmla="*/ 0 h 68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3884" h="685079">
                <a:moveTo>
                  <a:pt x="114182" y="0"/>
                </a:moveTo>
                <a:lnTo>
                  <a:pt x="481942" y="0"/>
                </a:lnTo>
                <a:lnTo>
                  <a:pt x="746780" y="0"/>
                </a:lnTo>
                <a:lnTo>
                  <a:pt x="2217104" y="0"/>
                </a:lnTo>
                <a:lnTo>
                  <a:pt x="2219698" y="0"/>
                </a:lnTo>
                <a:lnTo>
                  <a:pt x="2849702" y="0"/>
                </a:lnTo>
                <a:cubicBezTo>
                  <a:pt x="2912763" y="0"/>
                  <a:pt x="2963884" y="51121"/>
                  <a:pt x="2963884" y="114182"/>
                </a:cubicBezTo>
                <a:lnTo>
                  <a:pt x="2963884" y="570897"/>
                </a:lnTo>
                <a:cubicBezTo>
                  <a:pt x="2963884" y="633958"/>
                  <a:pt x="2912763" y="685079"/>
                  <a:pt x="2849702" y="685079"/>
                </a:cubicBezTo>
                <a:lnTo>
                  <a:pt x="2219698" y="685079"/>
                </a:lnTo>
                <a:lnTo>
                  <a:pt x="2217104" y="685079"/>
                </a:lnTo>
                <a:lnTo>
                  <a:pt x="746780" y="685079"/>
                </a:lnTo>
                <a:lnTo>
                  <a:pt x="481942" y="685079"/>
                </a:lnTo>
                <a:lnTo>
                  <a:pt x="114182" y="685079"/>
                </a:lnTo>
                <a:cubicBezTo>
                  <a:pt x="51121" y="685079"/>
                  <a:pt x="0" y="633958"/>
                  <a:pt x="0" y="570897"/>
                </a:cubicBezTo>
                <a:lnTo>
                  <a:pt x="0" y="114182"/>
                </a:lnTo>
                <a:cubicBezTo>
                  <a:pt x="0" y="51121"/>
                  <a:pt x="51121" y="0"/>
                  <a:pt x="114182"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Bradley Hand ITC" panose="03070402050302030203" pitchFamily="66" charset="0"/>
              </a:rPr>
              <a:t>Our plan </a:t>
            </a:r>
            <a:endParaRPr lang="zh-CN" altLang="en-US" sz="3200" b="1" dirty="0">
              <a:latin typeface="Bradley Hand ITC" panose="03070402050302030203" pitchFamily="66" charset="0"/>
            </a:endParaRPr>
          </a:p>
        </p:txBody>
      </p:sp>
    </p:spTree>
    <p:extLst>
      <p:ext uri="{BB962C8B-B14F-4D97-AF65-F5344CB8AC3E}">
        <p14:creationId xmlns:p14="http://schemas.microsoft.com/office/powerpoint/2010/main" xmlns="" val="1692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fltVal val="0.5"/>
                                          </p:val>
                                        </p:tav>
                                        <p:tav tm="100000">
                                          <p:val>
                                            <p:strVal val="#ppt_x"/>
                                          </p:val>
                                        </p:tav>
                                      </p:tavLst>
                                    </p:anim>
                                    <p:anim calcmode="lin" valueType="num">
                                      <p:cBhvr>
                                        <p:cTn id="14" dur="500" fill="hold"/>
                                        <p:tgtEl>
                                          <p:spTgt spid="12"/>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fltVal val="0.5"/>
                                          </p:val>
                                        </p:tav>
                                        <p:tav tm="100000">
                                          <p:val>
                                            <p:strVal val="#ppt_x"/>
                                          </p:val>
                                        </p:tav>
                                      </p:tavLst>
                                    </p:anim>
                                    <p:anim calcmode="lin" valueType="num">
                                      <p:cBhvr>
                                        <p:cTn id="21" dur="500" fill="hold"/>
                                        <p:tgtEl>
                                          <p:spTgt spid="11"/>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fltVal val="0.5"/>
                                          </p:val>
                                        </p:tav>
                                        <p:tav tm="100000">
                                          <p:val>
                                            <p:strVal val="#ppt_x"/>
                                          </p:val>
                                        </p:tav>
                                      </p:tavLst>
                                    </p:anim>
                                    <p:anim calcmode="lin" valueType="num">
                                      <p:cBhvr>
                                        <p:cTn id="28" dur="500" fill="hold"/>
                                        <p:tgtEl>
                                          <p:spTgt spid="14"/>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par>
                          <p:cTn id="36" fill="hold">
                            <p:stCondLst>
                              <p:cond delay="500"/>
                            </p:stCondLst>
                            <p:childTnLst>
                              <p:par>
                                <p:cTn id="37" presetID="21"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1)">
                                      <p:cBhvr>
                                        <p:cTn id="39" dur="1000"/>
                                        <p:tgtEl>
                                          <p:spTgt spid="5"/>
                                        </p:tgtEl>
                                      </p:cBhvr>
                                    </p:animEffect>
                                  </p:childTnLst>
                                </p:cTn>
                              </p:par>
                            </p:childTnLst>
                          </p:cTn>
                        </p:par>
                        <p:par>
                          <p:cTn id="40" fill="hold">
                            <p:stCondLst>
                              <p:cond delay="1500"/>
                            </p:stCondLst>
                            <p:childTnLst>
                              <p:par>
                                <p:cTn id="41" presetID="22"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par>
                          <p:cTn id="44" fill="hold">
                            <p:stCondLst>
                              <p:cond delay="2000"/>
                            </p:stCondLst>
                            <p:childTnLst>
                              <p:par>
                                <p:cTn id="45" presetID="16" presetClass="entr" presetSubtype="37"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outVertical)">
                                      <p:cBhvr>
                                        <p:cTn id="47" dur="500"/>
                                        <p:tgtEl>
                                          <p:spTgt spid="19"/>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3" grpId="0" animBg="1"/>
      <p:bldP spid="14" grpId="0" animBg="1"/>
      <p:bldP spid="19"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8" y="-4496"/>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 name="直接连接符 3"/>
          <p:cNvCxnSpPr/>
          <p:nvPr/>
        </p:nvCxnSpPr>
        <p:spPr>
          <a:xfrm>
            <a:off x="665018" y="512282"/>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045458" y="2694117"/>
            <a:ext cx="1584080" cy="1752927"/>
            <a:chOff x="1280133" y="1276560"/>
            <a:chExt cx="1728000" cy="1859379"/>
          </a:xfrm>
        </p:grpSpPr>
        <p:sp>
          <p:nvSpPr>
            <p:cNvPr id="13" name="椭圆 1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TextBox 30"/>
            <p:cNvSpPr txBox="1"/>
            <p:nvPr/>
          </p:nvSpPr>
          <p:spPr>
            <a:xfrm>
              <a:off x="1389903" y="1942704"/>
              <a:ext cx="1555101" cy="311709"/>
            </a:xfrm>
            <a:prstGeom prst="rect">
              <a:avLst/>
            </a:prstGeom>
          </p:spPr>
          <p:txBody>
            <a:bodyPr wrap="square">
              <a:spAutoFit/>
            </a:bodyPr>
            <a:lstStyle>
              <a:defPPr>
                <a:defRPr lang="zh-CN"/>
              </a:defPPr>
              <a:lvl1pPr>
                <a:lnSpc>
                  <a:spcPct val="120000"/>
                </a:lnSpc>
                <a:defRPr sz="1200" b="1">
                  <a:latin typeface="微軟正黑體" panose="020B0604030504040204" pitchFamily="34" charset="-120"/>
                  <a:ea typeface="微軟正黑體" panose="020B0604030504040204" pitchFamily="34" charset="-120"/>
                  <a:cs typeface="Lantinghei SC Extralight" charset="-122"/>
                </a:defRPr>
              </a:lvl1pPr>
            </a:lstStyle>
            <a:p>
              <a:endParaRPr lang="zh-CN" altLang="en-US" dirty="0"/>
            </a:p>
          </p:txBody>
        </p:sp>
        <p:sp>
          <p:nvSpPr>
            <p:cNvPr id="15" name="等腰三角形 1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46" name="组合 45"/>
          <p:cNvGrpSpPr/>
          <p:nvPr/>
        </p:nvGrpSpPr>
        <p:grpSpPr>
          <a:xfrm>
            <a:off x="7774432" y="2694117"/>
            <a:ext cx="1584080" cy="1752927"/>
            <a:chOff x="1280133" y="1276560"/>
            <a:chExt cx="1728000" cy="1859379"/>
          </a:xfrm>
        </p:grpSpPr>
        <p:sp>
          <p:nvSpPr>
            <p:cNvPr id="47" name="椭圆 46"/>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9" name="等腰三角形 48"/>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52" name="组合 51"/>
          <p:cNvGrpSpPr/>
          <p:nvPr/>
        </p:nvGrpSpPr>
        <p:grpSpPr>
          <a:xfrm>
            <a:off x="9520005" y="2696027"/>
            <a:ext cx="1584080" cy="1752927"/>
            <a:chOff x="1280133" y="1276560"/>
            <a:chExt cx="1728000" cy="1859379"/>
          </a:xfrm>
        </p:grpSpPr>
        <p:sp>
          <p:nvSpPr>
            <p:cNvPr id="53" name="椭圆 52"/>
            <p:cNvSpPr/>
            <p:nvPr/>
          </p:nvSpPr>
          <p:spPr>
            <a:xfrm>
              <a:off x="1280133" y="1276560"/>
              <a:ext cx="1728000" cy="1728000"/>
            </a:xfrm>
            <a:prstGeom prst="ellipse">
              <a:avLst/>
            </a:prstGeom>
            <a:noFill/>
            <a:ln w="254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5" name="等腰三角形 54"/>
            <p:cNvSpPr/>
            <p:nvPr/>
          </p:nvSpPr>
          <p:spPr>
            <a:xfrm flipV="1">
              <a:off x="2034815" y="2996686"/>
              <a:ext cx="218634" cy="139253"/>
            </a:xfrm>
            <a:prstGeom prst="triangle">
              <a:avLst/>
            </a:prstGeom>
            <a:solidFill>
              <a:schemeClr val="tx1"/>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
        <p:nvSpPr>
          <p:cNvPr id="61" name="流程图: 联系 60"/>
          <p:cNvSpPr/>
          <p:nvPr/>
        </p:nvSpPr>
        <p:spPr>
          <a:xfrm>
            <a:off x="8906293"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联系 61"/>
          <p:cNvSpPr/>
          <p:nvPr/>
        </p:nvSpPr>
        <p:spPr>
          <a:xfrm>
            <a:off x="9094556"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联系 62"/>
          <p:cNvSpPr/>
          <p:nvPr/>
        </p:nvSpPr>
        <p:spPr>
          <a:xfrm>
            <a:off x="9282819" y="6638100"/>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17"/>
          <p:cNvSpPr/>
          <p:nvPr>
            <p:custDataLst>
              <p:tags r:id="rId1"/>
            </p:custDataLst>
          </p:nvPr>
        </p:nvSpPr>
        <p:spPr>
          <a:xfrm>
            <a:off x="8361760" y="1388352"/>
            <a:ext cx="1902590" cy="304805"/>
          </a:xfrm>
          <a:custGeom>
            <a:avLst/>
            <a:gdLst>
              <a:gd name="connsiteX0" fmla="*/ 280554 w 1475508"/>
              <a:gd name="connsiteY0" fmla="*/ 0 h 218917"/>
              <a:gd name="connsiteX1" fmla="*/ 1194954 w 1475508"/>
              <a:gd name="connsiteY1" fmla="*/ 0 h 218917"/>
              <a:gd name="connsiteX2" fmla="*/ 1194954 w 1475508"/>
              <a:gd name="connsiteY2" fmla="*/ 708 h 218917"/>
              <a:gd name="connsiteX3" fmla="*/ 1439139 w 1475508"/>
              <a:gd name="connsiteY3" fmla="*/ 708 h 218917"/>
              <a:gd name="connsiteX4" fmla="*/ 1475508 w 1475508"/>
              <a:gd name="connsiteY4" fmla="*/ 37077 h 218917"/>
              <a:gd name="connsiteX5" fmla="*/ 1475508 w 1475508"/>
              <a:gd name="connsiteY5" fmla="*/ 182548 h 218917"/>
              <a:gd name="connsiteX6" fmla="*/ 1439139 w 1475508"/>
              <a:gd name="connsiteY6" fmla="*/ 218917 h 218917"/>
              <a:gd name="connsiteX7" fmla="*/ 1194954 w 1475508"/>
              <a:gd name="connsiteY7" fmla="*/ 218917 h 218917"/>
              <a:gd name="connsiteX8" fmla="*/ 1158586 w 1475508"/>
              <a:gd name="connsiteY8" fmla="*/ 218917 h 218917"/>
              <a:gd name="connsiteX9" fmla="*/ 316922 w 1475508"/>
              <a:gd name="connsiteY9" fmla="*/ 218917 h 218917"/>
              <a:gd name="connsiteX10" fmla="*/ 280554 w 1475508"/>
              <a:gd name="connsiteY10" fmla="*/ 218917 h 218917"/>
              <a:gd name="connsiteX11" fmla="*/ 36369 w 1475508"/>
              <a:gd name="connsiteY11" fmla="*/ 218917 h 218917"/>
              <a:gd name="connsiteX12" fmla="*/ 0 w 1475508"/>
              <a:gd name="connsiteY12" fmla="*/ 182548 h 218917"/>
              <a:gd name="connsiteX13" fmla="*/ 0 w 1475508"/>
              <a:gd name="connsiteY13" fmla="*/ 37077 h 218917"/>
              <a:gd name="connsiteX14" fmla="*/ 36369 w 1475508"/>
              <a:gd name="connsiteY14" fmla="*/ 708 h 218917"/>
              <a:gd name="connsiteX15" fmla="*/ 280554 w 1475508"/>
              <a:gd name="connsiteY15" fmla="*/ 708 h 2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5508" h="218917">
                <a:moveTo>
                  <a:pt x="280554" y="0"/>
                </a:moveTo>
                <a:lnTo>
                  <a:pt x="1194954" y="0"/>
                </a:lnTo>
                <a:lnTo>
                  <a:pt x="1194954" y="708"/>
                </a:lnTo>
                <a:lnTo>
                  <a:pt x="1439139" y="708"/>
                </a:lnTo>
                <a:cubicBezTo>
                  <a:pt x="1459225" y="708"/>
                  <a:pt x="1475508" y="16991"/>
                  <a:pt x="1475508" y="37077"/>
                </a:cubicBezTo>
                <a:lnTo>
                  <a:pt x="1475508" y="182548"/>
                </a:lnTo>
                <a:cubicBezTo>
                  <a:pt x="1475508" y="202634"/>
                  <a:pt x="1459225" y="218917"/>
                  <a:pt x="1439139" y="218917"/>
                </a:cubicBezTo>
                <a:lnTo>
                  <a:pt x="1194954" y="218917"/>
                </a:lnTo>
                <a:lnTo>
                  <a:pt x="1158586" y="218917"/>
                </a:lnTo>
                <a:lnTo>
                  <a:pt x="316922" y="218917"/>
                </a:lnTo>
                <a:lnTo>
                  <a:pt x="280554" y="218917"/>
                </a:lnTo>
                <a:lnTo>
                  <a:pt x="36369" y="218917"/>
                </a:lnTo>
                <a:cubicBezTo>
                  <a:pt x="16283" y="218917"/>
                  <a:pt x="0" y="202634"/>
                  <a:pt x="0" y="182548"/>
                </a:cubicBezTo>
                <a:lnTo>
                  <a:pt x="0" y="37077"/>
                </a:lnTo>
                <a:cubicBezTo>
                  <a:pt x="0" y="16991"/>
                  <a:pt x="16283" y="708"/>
                  <a:pt x="36369" y="708"/>
                </a:cubicBezTo>
                <a:lnTo>
                  <a:pt x="280554" y="7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_文本框 18"/>
          <p:cNvSpPr txBox="1"/>
          <p:nvPr>
            <p:custDataLst>
              <p:tags r:id="rId2"/>
            </p:custDataLst>
          </p:nvPr>
        </p:nvSpPr>
        <p:spPr>
          <a:xfrm>
            <a:off x="8983147" y="1950219"/>
            <a:ext cx="530915" cy="369332"/>
          </a:xfrm>
          <a:prstGeom prst="rect">
            <a:avLst/>
          </a:prstGeom>
          <a:noFill/>
        </p:spPr>
        <p:txBody>
          <a:bodyPr wrap="none" rtlCol="0">
            <a:spAutoFit/>
          </a:bodyPr>
          <a:lstStyle/>
          <a:p>
            <a:r>
              <a:rPr lang="en-US" altLang="zh-CN" dirty="0">
                <a:latin typeface="GulimChe" panose="020B0609000101010101" pitchFamily="49" charset="-127"/>
                <a:ea typeface="GulimChe" panose="020B0609000101010101" pitchFamily="49" charset="-127"/>
              </a:rPr>
              <a:t>2</a:t>
            </a:r>
            <a:r>
              <a:rPr lang="en-US" altLang="zh-CN" dirty="0" smtClean="0">
                <a:latin typeface="GulimChe" panose="020B0609000101010101" pitchFamily="49" charset="-127"/>
                <a:ea typeface="GulimChe" panose="020B0609000101010101" pitchFamily="49" charset="-127"/>
              </a:rPr>
              <a:t>5%</a:t>
            </a:r>
            <a:endParaRPr lang="zh-CN" altLang="en-US" dirty="0">
              <a:latin typeface="GulimChe" panose="020B0609000101010101" pitchFamily="49" charset="-127"/>
              <a:ea typeface="GulimChe" panose="020B0609000101010101" pitchFamily="49" charset="-127"/>
            </a:endParaRPr>
          </a:p>
        </p:txBody>
      </p:sp>
      <p:sp>
        <p:nvSpPr>
          <p:cNvPr id="30" name="PA_文本框 2"/>
          <p:cNvSpPr txBox="1"/>
          <p:nvPr>
            <p:custDataLst>
              <p:tags r:id="rId3"/>
            </p:custDataLst>
          </p:nvPr>
        </p:nvSpPr>
        <p:spPr>
          <a:xfrm>
            <a:off x="8823506" y="893931"/>
            <a:ext cx="992579" cy="369332"/>
          </a:xfrm>
          <a:prstGeom prst="rect">
            <a:avLst/>
          </a:prstGeom>
          <a:noFill/>
        </p:spPr>
        <p:txBody>
          <a:bodyPr wrap="none" rtlCol="0">
            <a:spAutoFit/>
          </a:bodyPr>
          <a:lstStyle/>
          <a:p>
            <a:r>
              <a:rPr lang="en-US" altLang="zh-CN" dirty="0" smtClean="0">
                <a:latin typeface="GulimChe" panose="020B0609000101010101" pitchFamily="49" charset="-127"/>
                <a:ea typeface="GulimChe" panose="020B0609000101010101" pitchFamily="49" charset="-127"/>
              </a:rPr>
              <a:t>Loading</a:t>
            </a:r>
            <a:endParaRPr lang="zh-CN" altLang="en-US" dirty="0">
              <a:latin typeface="GulimChe" panose="020B0609000101010101" pitchFamily="49" charset="-127"/>
              <a:ea typeface="GulimChe" panose="020B0609000101010101" pitchFamily="49" charset="-127"/>
            </a:endParaRPr>
          </a:p>
        </p:txBody>
      </p:sp>
      <p:sp>
        <p:nvSpPr>
          <p:cNvPr id="7" name="Rectangle 6"/>
          <p:cNvSpPr/>
          <p:nvPr/>
        </p:nvSpPr>
        <p:spPr>
          <a:xfrm>
            <a:off x="8361760" y="1388352"/>
            <a:ext cx="461746" cy="30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71493" y="186045"/>
            <a:ext cx="1866217" cy="707886"/>
          </a:xfrm>
          <a:prstGeom prst="rect">
            <a:avLst/>
          </a:prstGeom>
        </p:spPr>
        <p:txBody>
          <a:bodyPr wrap="none">
            <a:spAutoFit/>
          </a:bodyPr>
          <a:lstStyle/>
          <a:p>
            <a:r>
              <a:rPr lang="en-US" altLang="zh-CN" sz="4000" dirty="0">
                <a:solidFill>
                  <a:schemeClr val="bg1"/>
                </a:solidFill>
                <a:latin typeface="Calibri Light" panose="020F0302020204030204" pitchFamily="34" charset="0"/>
              </a:rPr>
              <a:t> </a:t>
            </a:r>
            <a:r>
              <a:rPr lang="zh-CN" altLang="en-US" sz="4000" dirty="0">
                <a:solidFill>
                  <a:schemeClr val="bg1"/>
                </a:solidFill>
                <a:latin typeface="Calibri Light" panose="020F0302020204030204" pitchFamily="34" charset="0"/>
              </a:rPr>
              <a:t>第一天</a:t>
            </a:r>
            <a:endParaRPr lang="en-US" sz="4000" dirty="0">
              <a:solidFill>
                <a:schemeClr val="bg1"/>
              </a:solidFill>
              <a:latin typeface="Calibri Light" panose="020F0302020204030204" pitchFamily="34" charset="0"/>
            </a:endParaRPr>
          </a:p>
        </p:txBody>
      </p:sp>
      <p:sp>
        <p:nvSpPr>
          <p:cNvPr id="11" name="Rectangle 10"/>
          <p:cNvSpPr/>
          <p:nvPr/>
        </p:nvSpPr>
        <p:spPr>
          <a:xfrm>
            <a:off x="8153101" y="3322122"/>
            <a:ext cx="1451258" cy="293863"/>
          </a:xfrm>
          <a:prstGeom prst="rect">
            <a:avLst/>
          </a:prstGeom>
        </p:spPr>
        <p:txBody>
          <a:bodyPr wrap="square">
            <a:spAutoFit/>
          </a:bodyPr>
          <a:lstStyle/>
          <a:p>
            <a:pPr>
              <a:lnSpc>
                <a:spcPct val="120000"/>
              </a:lnSpc>
            </a:pPr>
            <a:r>
              <a:rPr lang="zh-CN" altLang="en-US" sz="1200" b="1" dirty="0" smtClean="0">
                <a:latin typeface="微軟正黑體" panose="020B0604030504040204" pitchFamily="34" charset="-120"/>
                <a:ea typeface="微軟正黑體" panose="020B0604030504040204" pitchFamily="34" charset="-120"/>
                <a:cs typeface="Lantinghei SC Extralight" charset="-122"/>
              </a:rPr>
              <a:t>版本控制</a:t>
            </a:r>
            <a:endParaRPr lang="en-US" altLang="zh-CN" sz="1200" b="1" dirty="0">
              <a:latin typeface="微軟正黑體" panose="020B0604030504040204" pitchFamily="34" charset="-120"/>
              <a:ea typeface="微軟正黑體" panose="020B0604030504040204" pitchFamily="34" charset="-120"/>
              <a:cs typeface="Lantinghei SC Extralight" charset="-122"/>
            </a:endParaRPr>
          </a:p>
        </p:txBody>
      </p:sp>
      <p:sp>
        <p:nvSpPr>
          <p:cNvPr id="16" name="Rectangle 15"/>
          <p:cNvSpPr/>
          <p:nvPr/>
        </p:nvSpPr>
        <p:spPr>
          <a:xfrm>
            <a:off x="9967004" y="3345349"/>
            <a:ext cx="1382927" cy="293863"/>
          </a:xfrm>
          <a:prstGeom prst="rect">
            <a:avLst/>
          </a:prstGeom>
        </p:spPr>
        <p:txBody>
          <a:bodyPr wrap="square">
            <a:spAutoFit/>
          </a:bodyPr>
          <a:lstStyle/>
          <a:p>
            <a:pPr>
              <a:lnSpc>
                <a:spcPct val="120000"/>
              </a:lnSpc>
            </a:pPr>
            <a:r>
              <a:rPr lang="zh-CN" altLang="en-US" sz="1200" b="1" dirty="0" smtClean="0">
                <a:latin typeface="微軟正黑體" panose="020B0604030504040204" pitchFamily="34" charset="-120"/>
                <a:ea typeface="微軟正黑體" panose="020B0604030504040204" pitchFamily="34" charset="-120"/>
                <a:cs typeface="Lantinghei SC Extralight" charset="-122"/>
              </a:rPr>
              <a:t>了解清华</a:t>
            </a:r>
            <a:endParaRPr lang="en-US" altLang="zh-CN" sz="1200" b="1" dirty="0">
              <a:latin typeface="微軟正黑體" panose="020B0604030504040204" pitchFamily="34" charset="-120"/>
              <a:ea typeface="微軟正黑體" panose="020B0604030504040204" pitchFamily="34" charset="-120"/>
              <a:cs typeface="Lantinghei SC Extralight" charset="-122"/>
            </a:endParaRPr>
          </a:p>
        </p:txBody>
      </p:sp>
      <p:sp>
        <p:nvSpPr>
          <p:cNvPr id="31" name="Rectangle 10"/>
          <p:cNvSpPr/>
          <p:nvPr/>
        </p:nvSpPr>
        <p:spPr>
          <a:xfrm>
            <a:off x="6430235" y="3338230"/>
            <a:ext cx="1451258" cy="293863"/>
          </a:xfrm>
          <a:prstGeom prst="rect">
            <a:avLst/>
          </a:prstGeom>
        </p:spPr>
        <p:txBody>
          <a:bodyPr wrap="square">
            <a:spAutoFit/>
          </a:bodyPr>
          <a:lstStyle/>
          <a:p>
            <a:pPr>
              <a:lnSpc>
                <a:spcPct val="120000"/>
              </a:lnSpc>
            </a:pPr>
            <a:r>
              <a:rPr lang="zh-CN" altLang="en-US" sz="1200" b="1" dirty="0" smtClean="0">
                <a:latin typeface="微軟正黑體" panose="020B0604030504040204" pitchFamily="34" charset="-120"/>
                <a:ea typeface="微軟正黑體" panose="020B0604030504040204" pitchFamily="34" charset="-120"/>
                <a:cs typeface="Lantinghei SC Extralight" charset="-122"/>
              </a:rPr>
              <a:t>认识自我</a:t>
            </a:r>
            <a:endParaRPr lang="en-US" altLang="zh-CN" sz="1200" b="1" dirty="0">
              <a:latin typeface="微軟正黑體" panose="020B0604030504040204" pitchFamily="34" charset="-120"/>
              <a:ea typeface="微軟正黑體" panose="020B0604030504040204" pitchFamily="34" charset="-120"/>
              <a:cs typeface="Lantinghei SC Extralight" charset="-122"/>
            </a:endParaRPr>
          </a:p>
        </p:txBody>
      </p:sp>
      <p:pic>
        <p:nvPicPr>
          <p:cNvPr id="3076"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22564" y="1950219"/>
            <a:ext cx="487680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22193324"/>
      </p:ext>
    </p:extLst>
  </p:cSld>
  <p:clrMapOvr>
    <a:masterClrMapping/>
  </p:clrMapOvr>
  <p:transition spd="slow" advTm="49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500"/>
                            </p:stCondLst>
                            <p:childTnLst>
                              <p:par>
                                <p:cTn id="16" presetID="10" presetClass="entr" presetSubtype="0" repeatCount="indefinite"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750"/>
                                        <p:tgtEl>
                                          <p:spTgt spid="61"/>
                                        </p:tgtEl>
                                      </p:cBhvr>
                                    </p:animEffect>
                                  </p:childTnLst>
                                </p:cTn>
                              </p:par>
                              <p:par>
                                <p:cTn id="19" presetID="10" presetClass="entr" presetSubtype="0" repeatCount="indefinite" fill="hold" grpId="0" nodeType="withEffect">
                                  <p:stCondLst>
                                    <p:cond delay="25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750"/>
                                        <p:tgtEl>
                                          <p:spTgt spid="62"/>
                                        </p:tgtEl>
                                      </p:cBhvr>
                                    </p:animEffect>
                                  </p:childTnLst>
                                </p:cTn>
                              </p:par>
                              <p:par>
                                <p:cTn id="22" presetID="10" presetClass="entr" presetSubtype="0" repeatCount="indefinite" fill="hold" grpId="0" nodeType="withEffect">
                                  <p:stCondLst>
                                    <p:cond delay="50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750"/>
                                        <p:tgtEl>
                                          <p:spTgt spid="63"/>
                                        </p:tgtEl>
                                      </p:cBhvr>
                                    </p:animEffect>
                                  </p:childTnLst>
                                </p:cTn>
                              </p:par>
                              <p:par>
                                <p:cTn id="25" presetID="47"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1000"/>
                                        <p:tgtEl>
                                          <p:spTgt spid="52"/>
                                        </p:tgtEl>
                                      </p:cBhvr>
                                    </p:animEffect>
                                    <p:anim calcmode="lin" valueType="num">
                                      <p:cBhvr>
                                        <p:cTn id="38" dur="1000" fill="hold"/>
                                        <p:tgtEl>
                                          <p:spTgt spid="52"/>
                                        </p:tgtEl>
                                        <p:attrNameLst>
                                          <p:attrName>ppt_x</p:attrName>
                                        </p:attrNameLst>
                                      </p:cBhvr>
                                      <p:tavLst>
                                        <p:tav tm="0">
                                          <p:val>
                                            <p:strVal val="#ppt_x"/>
                                          </p:val>
                                        </p:tav>
                                        <p:tav tm="100000">
                                          <p:val>
                                            <p:strVal val="#ppt_x"/>
                                          </p:val>
                                        </p:tav>
                                      </p:tavLst>
                                    </p:anim>
                                    <p:anim calcmode="lin" valueType="num">
                                      <p:cBhvr>
                                        <p:cTn id="39" dur="1000" fill="hold"/>
                                        <p:tgtEl>
                                          <p:spTgt spid="52"/>
                                        </p:tgtEl>
                                        <p:attrNameLst>
                                          <p:attrName>ppt_y</p:attrName>
                                        </p:attrNameLst>
                                      </p:cBhvr>
                                      <p:tavLst>
                                        <p:tav tm="0">
                                          <p:val>
                                            <p:strVal val="#ppt_y-.1"/>
                                          </p:val>
                                        </p:tav>
                                        <p:tav tm="100000">
                                          <p:val>
                                            <p:strVal val="#ppt_y"/>
                                          </p:val>
                                        </p:tav>
                                      </p:tavLst>
                                    </p:anim>
                                  </p:childTnLst>
                                </p:cTn>
                              </p:par>
                              <p:par>
                                <p:cTn id="40" presetID="2" presetClass="exit" presetSubtype="8" fill="hold" nodeType="withEffect">
                                  <p:stCondLst>
                                    <p:cond delay="1250"/>
                                  </p:stCondLst>
                                  <p:childTnLst>
                                    <p:anim calcmode="lin" valueType="num">
                                      <p:cBhvr additive="base">
                                        <p:cTn id="41" dur="500"/>
                                        <p:tgtEl>
                                          <p:spTgt spid="12"/>
                                        </p:tgtEl>
                                        <p:attrNameLst>
                                          <p:attrName>ppt_x</p:attrName>
                                        </p:attrNameLst>
                                      </p:cBhvr>
                                      <p:tavLst>
                                        <p:tav tm="0">
                                          <p:val>
                                            <p:strVal val="ppt_x"/>
                                          </p:val>
                                        </p:tav>
                                        <p:tav tm="100000">
                                          <p:val>
                                            <p:strVal val="0-ppt_w/2"/>
                                          </p:val>
                                        </p:tav>
                                      </p:tavLst>
                                    </p:anim>
                                    <p:anim calcmode="lin" valueType="num">
                                      <p:cBhvr additive="base">
                                        <p:cTn id="42" dur="500"/>
                                        <p:tgtEl>
                                          <p:spTgt spid="12"/>
                                        </p:tgtEl>
                                        <p:attrNameLst>
                                          <p:attrName>ppt_y</p:attrName>
                                        </p:attrNameLst>
                                      </p:cBhvr>
                                      <p:tavLst>
                                        <p:tav tm="0">
                                          <p:val>
                                            <p:strVal val="ppt_y"/>
                                          </p:val>
                                        </p:tav>
                                        <p:tav tm="100000">
                                          <p:val>
                                            <p:strVal val="ppt_y"/>
                                          </p:val>
                                        </p:tav>
                                      </p:tavLst>
                                    </p:anim>
                                    <p:set>
                                      <p:cBhvr>
                                        <p:cTn id="43" dur="1" fill="hold">
                                          <p:stCondLst>
                                            <p:cond delay="499"/>
                                          </p:stCondLst>
                                        </p:cTn>
                                        <p:tgtEl>
                                          <p:spTgt spid="12"/>
                                        </p:tgtEl>
                                        <p:attrNameLst>
                                          <p:attrName>style.visibility</p:attrName>
                                        </p:attrNameLst>
                                      </p:cBhvr>
                                      <p:to>
                                        <p:strVal val="hidden"/>
                                      </p:to>
                                    </p:set>
                                  </p:childTnLst>
                                </p:cTn>
                              </p:par>
                              <p:par>
                                <p:cTn id="44" presetID="2" presetClass="exit" presetSubtype="8" fill="hold" nodeType="withEffect">
                                  <p:stCondLst>
                                    <p:cond delay="1250"/>
                                  </p:stCondLst>
                                  <p:childTnLst>
                                    <p:anim calcmode="lin" valueType="num">
                                      <p:cBhvr additive="base">
                                        <p:cTn id="45" dur="500"/>
                                        <p:tgtEl>
                                          <p:spTgt spid="46"/>
                                        </p:tgtEl>
                                        <p:attrNameLst>
                                          <p:attrName>ppt_x</p:attrName>
                                        </p:attrNameLst>
                                      </p:cBhvr>
                                      <p:tavLst>
                                        <p:tav tm="0">
                                          <p:val>
                                            <p:strVal val="ppt_x"/>
                                          </p:val>
                                        </p:tav>
                                        <p:tav tm="100000">
                                          <p:val>
                                            <p:strVal val="0-ppt_w/2"/>
                                          </p:val>
                                        </p:tav>
                                      </p:tavLst>
                                    </p:anim>
                                    <p:anim calcmode="lin" valueType="num">
                                      <p:cBhvr additive="base">
                                        <p:cTn id="46" dur="500"/>
                                        <p:tgtEl>
                                          <p:spTgt spid="46"/>
                                        </p:tgtEl>
                                        <p:attrNameLst>
                                          <p:attrName>ppt_y</p:attrName>
                                        </p:attrNameLst>
                                      </p:cBhvr>
                                      <p:tavLst>
                                        <p:tav tm="0">
                                          <p:val>
                                            <p:strVal val="ppt_y"/>
                                          </p:val>
                                        </p:tav>
                                        <p:tav tm="100000">
                                          <p:val>
                                            <p:strVal val="ppt_y"/>
                                          </p:val>
                                        </p:tav>
                                      </p:tavLst>
                                    </p:anim>
                                    <p:set>
                                      <p:cBhvr>
                                        <p:cTn id="47" dur="1" fill="hold">
                                          <p:stCondLst>
                                            <p:cond delay="499"/>
                                          </p:stCondLst>
                                        </p:cTn>
                                        <p:tgtEl>
                                          <p:spTgt spid="46"/>
                                        </p:tgtEl>
                                        <p:attrNameLst>
                                          <p:attrName>style.visibility</p:attrName>
                                        </p:attrNameLst>
                                      </p:cBhvr>
                                      <p:to>
                                        <p:strVal val="hidden"/>
                                      </p:to>
                                    </p:set>
                                  </p:childTnLst>
                                </p:cTn>
                              </p:par>
                              <p:par>
                                <p:cTn id="48" presetID="2" presetClass="exit" presetSubtype="8" fill="hold" nodeType="withEffect">
                                  <p:stCondLst>
                                    <p:cond delay="1250"/>
                                  </p:stCondLst>
                                  <p:childTnLst>
                                    <p:anim calcmode="lin" valueType="num">
                                      <p:cBhvr additive="base">
                                        <p:cTn id="49" dur="500"/>
                                        <p:tgtEl>
                                          <p:spTgt spid="52"/>
                                        </p:tgtEl>
                                        <p:attrNameLst>
                                          <p:attrName>ppt_x</p:attrName>
                                        </p:attrNameLst>
                                      </p:cBhvr>
                                      <p:tavLst>
                                        <p:tav tm="0">
                                          <p:val>
                                            <p:strVal val="ppt_x"/>
                                          </p:val>
                                        </p:tav>
                                        <p:tav tm="100000">
                                          <p:val>
                                            <p:strVal val="0-ppt_w/2"/>
                                          </p:val>
                                        </p:tav>
                                      </p:tavLst>
                                    </p:anim>
                                    <p:anim calcmode="lin" valueType="num">
                                      <p:cBhvr additive="base">
                                        <p:cTn id="50" dur="500"/>
                                        <p:tgtEl>
                                          <p:spTgt spid="52"/>
                                        </p:tgtEl>
                                        <p:attrNameLst>
                                          <p:attrName>ppt_y</p:attrName>
                                        </p:attrNameLst>
                                      </p:cBhvr>
                                      <p:tavLst>
                                        <p:tav tm="0">
                                          <p:val>
                                            <p:strVal val="ppt_y"/>
                                          </p:val>
                                        </p:tav>
                                        <p:tav tm="100000">
                                          <p:val>
                                            <p:strVal val="ppt_y"/>
                                          </p:val>
                                        </p:tav>
                                      </p:tavLst>
                                    </p:anim>
                                    <p:set>
                                      <p:cBhvr>
                                        <p:cTn id="51" dur="1" fill="hold">
                                          <p:stCondLst>
                                            <p:cond delay="499"/>
                                          </p:stCondLst>
                                        </p:cTn>
                                        <p:tgtEl>
                                          <p:spTgt spid="52"/>
                                        </p:tgtEl>
                                        <p:attrNameLst>
                                          <p:attrName>style.visibility</p:attrName>
                                        </p:attrNameLst>
                                      </p:cBhvr>
                                      <p:to>
                                        <p:strVal val="hidden"/>
                                      </p:to>
                                    </p:set>
                                  </p:childTnLst>
                                </p:cTn>
                              </p:par>
                              <p:par>
                                <p:cTn id="52" presetID="1" presetClass="exit" presetSubtype="0" fill="hold" grpId="1" nodeType="withEffect">
                                  <p:stCondLst>
                                    <p:cond delay="1250"/>
                                  </p:stCondLst>
                                  <p:childTnLst>
                                    <p:set>
                                      <p:cBhvr>
                                        <p:cTn id="53" dur="1" fill="hold">
                                          <p:stCondLst>
                                            <p:cond delay="0"/>
                                          </p:stCondLst>
                                        </p:cTn>
                                        <p:tgtEl>
                                          <p:spTgt spid="61"/>
                                        </p:tgtEl>
                                        <p:attrNameLst>
                                          <p:attrName>style.visibility</p:attrName>
                                        </p:attrNameLst>
                                      </p:cBhvr>
                                      <p:to>
                                        <p:strVal val="hidden"/>
                                      </p:to>
                                    </p:set>
                                  </p:childTnLst>
                                </p:cTn>
                              </p:par>
                              <p:par>
                                <p:cTn id="54" presetID="1" presetClass="exit" presetSubtype="0" fill="hold" grpId="1" nodeType="withEffect">
                                  <p:stCondLst>
                                    <p:cond delay="1250"/>
                                  </p:stCondLst>
                                  <p:childTnLst>
                                    <p:set>
                                      <p:cBhvr>
                                        <p:cTn id="55" dur="1" fill="hold">
                                          <p:stCondLst>
                                            <p:cond delay="0"/>
                                          </p:stCondLst>
                                        </p:cTn>
                                        <p:tgtEl>
                                          <p:spTgt spid="62"/>
                                        </p:tgtEl>
                                        <p:attrNameLst>
                                          <p:attrName>style.visibility</p:attrName>
                                        </p:attrNameLst>
                                      </p:cBhvr>
                                      <p:to>
                                        <p:strVal val="hidden"/>
                                      </p:to>
                                    </p:set>
                                  </p:childTnLst>
                                </p:cTn>
                              </p:par>
                              <p:par>
                                <p:cTn id="56" presetID="1" presetClass="exit" presetSubtype="0" fill="hold" grpId="1" nodeType="withEffect">
                                  <p:stCondLst>
                                    <p:cond delay="1250"/>
                                  </p:stCondLst>
                                  <p:childTnLst>
                                    <p:set>
                                      <p:cBhvr>
                                        <p:cTn id="57" dur="1" fill="hold">
                                          <p:stCondLst>
                                            <p:cond delay="0"/>
                                          </p:stCondLst>
                                        </p:cTn>
                                        <p:tgtEl>
                                          <p:spTgt spid="63"/>
                                        </p:tgtEl>
                                        <p:attrNameLst>
                                          <p:attrName>style.visibility</p:attrName>
                                        </p:attrNameLst>
                                      </p:cBhvr>
                                      <p:to>
                                        <p:strVal val="hidden"/>
                                      </p:to>
                                    </p:set>
                                  </p:childTnLst>
                                </p:cTn>
                              </p:par>
                            </p:childTnLst>
                          </p:cTn>
                        </p:par>
                        <p:par>
                          <p:cTn id="58" fill="hold">
                            <p:stCondLst>
                              <p:cond delay="2250"/>
                            </p:stCondLst>
                            <p:childTnLst>
                              <p:par>
                                <p:cTn id="59" presetID="10" presetClass="entr" presetSubtype="0"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par>
                          <p:cTn id="62" fill="hold">
                            <p:stCondLst>
                              <p:cond delay="2750"/>
                            </p:stCondLst>
                            <p:childTnLst>
                              <p:par>
                                <p:cTn id="63" presetID="22" presetClass="entr" presetSubtype="8"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3000"/>
                                        <p:tgtEl>
                                          <p:spTgt spid="28"/>
                                        </p:tgtEl>
                                      </p:cBhvr>
                                    </p:animEffect>
                                  </p:childTnLst>
                                </p:cTn>
                              </p:par>
                            </p:childTnLst>
                          </p:cTn>
                        </p:par>
                        <p:par>
                          <p:cTn id="66" fill="hold">
                            <p:stCondLst>
                              <p:cond delay="5750"/>
                            </p:stCondLst>
                            <p:childTnLst>
                              <p:par>
                                <p:cTn id="67" presetID="10" presetClass="entr" presetSubtype="0"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26" presetClass="emph" presetSubtype="0" repeatCount="2000" fill="hold" grpId="1" nodeType="withEffect">
                                  <p:stCondLst>
                                    <p:cond delay="0"/>
                                  </p:stCondLst>
                                  <p:childTnLst>
                                    <p:animEffect transition="out" filter="fade">
                                      <p:cBhvr>
                                        <p:cTn id="71" dur="500" tmFilter="0, 0; .2, .5; .8, .5; 1, 0"/>
                                        <p:tgtEl>
                                          <p:spTgt spid="29"/>
                                        </p:tgtEl>
                                      </p:cBhvr>
                                    </p:animEffect>
                                    <p:animScale>
                                      <p:cBhvr>
                                        <p:cTn id="72"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1" grpId="1" animBg="1"/>
      <p:bldP spid="62" grpId="0" animBg="1"/>
      <p:bldP spid="62" grpId="1" animBg="1"/>
      <p:bldP spid="63" grpId="0" animBg="1"/>
      <p:bldP spid="63" grpId="1" animBg="1"/>
      <p:bldP spid="28" grpId="0" animBg="1"/>
      <p:bldP spid="29" grpId="0"/>
      <p:bldP spid="29" grpId="1"/>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425117" y="1930491"/>
            <a:ext cx="3548847" cy="2698613"/>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矩形 2"/>
          <p:cNvSpPr/>
          <p:nvPr/>
        </p:nvSpPr>
        <p:spPr>
          <a:xfrm>
            <a:off x="1208604" y="2510983"/>
            <a:ext cx="615553" cy="1528624"/>
          </a:xfrm>
          <a:prstGeom prst="rect">
            <a:avLst/>
          </a:prstGeom>
        </p:spPr>
        <p:txBody>
          <a:bodyPr vert="eaVert" wrap="none">
            <a:spAutoFit/>
          </a:bodyPr>
          <a:lstStyle/>
          <a:p>
            <a:r>
              <a:rPr lang="zh-CN" altLang="en-US" sz="2800" dirty="0" smtClean="0">
                <a:solidFill>
                  <a:schemeClr val="bg1"/>
                </a:solidFill>
                <a:latin typeface="Calibri Light" panose="020F0302020204030204" pitchFamily="34" charset="0"/>
              </a:rPr>
              <a:t>课程介绍</a:t>
            </a:r>
            <a:endParaRPr lang="en-US" altLang="zh-CN" sz="2800" dirty="0">
              <a:solidFill>
                <a:schemeClr val="bg1"/>
              </a:solidFill>
              <a:latin typeface="Calibri Light" panose="020F0302020204030204" pitchFamily="34" charset="0"/>
            </a:endParaRPr>
          </a:p>
        </p:txBody>
      </p:sp>
      <p:cxnSp>
        <p:nvCxnSpPr>
          <p:cNvPr id="4" name="直接连接符 3"/>
          <p:cNvCxnSpPr/>
          <p:nvPr/>
        </p:nvCxnSpPr>
        <p:spPr>
          <a:xfrm>
            <a:off x="1349306" y="139111"/>
            <a:ext cx="10886" cy="1959429"/>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60192" y="4505378"/>
            <a:ext cx="0" cy="2144804"/>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6585858" y="-1"/>
            <a:ext cx="3243943" cy="653143"/>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0" idx="2"/>
          </p:cNvCxnSpPr>
          <p:nvPr/>
        </p:nvCxnSpPr>
        <p:spPr>
          <a:xfrm rot="10800000" flipV="1">
            <a:off x="3488611" y="653142"/>
            <a:ext cx="2128419" cy="1445397"/>
          </a:xfrm>
          <a:prstGeom prst="bentConnector3">
            <a:avLst>
              <a:gd name="adj1" fmla="val 10012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6" idx="6"/>
          </p:cNvCxnSpPr>
          <p:nvPr/>
        </p:nvCxnSpPr>
        <p:spPr>
          <a:xfrm>
            <a:off x="3947871" y="2580096"/>
            <a:ext cx="4847786" cy="734944"/>
          </a:xfrm>
          <a:prstGeom prst="bentConnector3">
            <a:avLst>
              <a:gd name="adj1" fmla="val 9985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20" idx="4"/>
            <a:endCxn id="24" idx="6"/>
          </p:cNvCxnSpPr>
          <p:nvPr/>
        </p:nvCxnSpPr>
        <p:spPr>
          <a:xfrm rot="5400000">
            <a:off x="6401777" y="2845796"/>
            <a:ext cx="1075732" cy="37120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39061" y="5645279"/>
            <a:ext cx="3484303" cy="600164"/>
          </a:xfrm>
          <a:prstGeom prst="rect">
            <a:avLst/>
          </a:prstGeom>
          <a:noFill/>
        </p:spPr>
        <p:txBody>
          <a:bodyPr wrap="square" rtlCol="0">
            <a:spAutoFit/>
          </a:bodyPr>
          <a:lstStyle/>
          <a:p>
            <a:r>
              <a:rPr lang="en-US" altLang="zh-CN" sz="1100" dirty="0" smtClean="0"/>
              <a:t>1</a:t>
            </a:r>
            <a:r>
              <a:rPr lang="zh-CN" altLang="en-US" sz="1100" dirty="0" smtClean="0"/>
              <a:t>     小</a:t>
            </a:r>
            <a:r>
              <a:rPr lang="zh-CN" altLang="en-US" sz="1100" dirty="0"/>
              <a:t>组破冰，团队组建，发挥个人优势</a:t>
            </a:r>
            <a:r>
              <a:rPr lang="zh-CN" altLang="en-US" sz="1100" dirty="0" smtClean="0"/>
              <a:t>。</a:t>
            </a:r>
            <a:endParaRPr lang="en-US" altLang="zh-CN" sz="1100" dirty="0" smtClean="0"/>
          </a:p>
          <a:p>
            <a:r>
              <a:rPr lang="en-US" altLang="zh-CN" sz="1100" dirty="0" smtClean="0"/>
              <a:t>2</a:t>
            </a:r>
            <a:r>
              <a:rPr lang="zh-CN" altLang="en-US" sz="1100" dirty="0" smtClean="0"/>
              <a:t>      培</a:t>
            </a:r>
            <a:r>
              <a:rPr lang="zh-CN" altLang="en-US" sz="1100" dirty="0"/>
              <a:t>养了思维与版本控制意识，尝试使用合弄制与社群画布解决问题</a:t>
            </a:r>
            <a:r>
              <a:rPr lang="zh-CN" altLang="en-US" sz="1100" dirty="0" smtClean="0"/>
              <a:t>。</a:t>
            </a:r>
            <a:endParaRPr lang="zh-CN" altLang="en-US" sz="1100" dirty="0"/>
          </a:p>
        </p:txBody>
      </p:sp>
      <p:sp>
        <p:nvSpPr>
          <p:cNvPr id="27" name="文本框 26"/>
          <p:cNvSpPr txBox="1"/>
          <p:nvPr/>
        </p:nvSpPr>
        <p:spPr>
          <a:xfrm>
            <a:off x="9326553" y="2866069"/>
            <a:ext cx="2825338" cy="769441"/>
          </a:xfrm>
          <a:prstGeom prst="rect">
            <a:avLst/>
          </a:prstGeom>
          <a:noFill/>
        </p:spPr>
        <p:txBody>
          <a:bodyPr wrap="square" rtlCol="0">
            <a:spAutoFit/>
          </a:bodyPr>
          <a:lstStyle>
            <a:defPPr>
              <a:defRPr lang="zh-CN"/>
            </a:defPPr>
            <a:lvl1pPr>
              <a:defRPr sz="1200"/>
            </a:lvl1pPr>
          </a:lstStyle>
          <a:p>
            <a:pPr marL="228600" indent="-228600">
              <a:buFont typeface="+mj-lt"/>
              <a:buAutoNum type="arabicPeriod"/>
            </a:pPr>
            <a:r>
              <a:rPr lang="zh-CN" altLang="en-US" sz="1100" dirty="0" smtClean="0"/>
              <a:t>晨间汇报</a:t>
            </a:r>
            <a:r>
              <a:rPr lang="en-US" altLang="zh-CN" sz="1100" dirty="0" smtClean="0"/>
              <a:t>PPT</a:t>
            </a:r>
          </a:p>
          <a:p>
            <a:pPr marL="228600" indent="-228600">
              <a:buFont typeface="+mj-lt"/>
              <a:buAutoNum type="arabicPeriod"/>
            </a:pPr>
            <a:r>
              <a:rPr lang="zh-CN" altLang="en-US" sz="1100" dirty="0" smtClean="0"/>
              <a:t>视频剪辑</a:t>
            </a:r>
            <a:endParaRPr lang="en-US" altLang="zh-CN" sz="1100" dirty="0" smtClean="0"/>
          </a:p>
          <a:p>
            <a:pPr marL="228600" indent="-228600">
              <a:buFont typeface="+mj-lt"/>
              <a:buAutoNum type="arabicPeriod"/>
            </a:pPr>
            <a:r>
              <a:rPr lang="en-US" altLang="zh-CN" sz="1100" dirty="0" err="1" smtClean="0"/>
              <a:t>WiKi</a:t>
            </a:r>
            <a:r>
              <a:rPr lang="zh-CN" altLang="en-US" sz="1100" dirty="0" smtClean="0"/>
              <a:t>主页</a:t>
            </a:r>
            <a:endParaRPr lang="en-US" altLang="zh-CN" sz="1100" dirty="0" smtClean="0"/>
          </a:p>
          <a:p>
            <a:pPr marL="228600" indent="-228600">
              <a:buFont typeface="+mj-lt"/>
              <a:buAutoNum type="arabicPeriod"/>
            </a:pPr>
            <a:r>
              <a:rPr lang="zh-CN" altLang="en-US" sz="1100" dirty="0" smtClean="0"/>
              <a:t>社群画布完成</a:t>
            </a:r>
            <a:endParaRPr lang="zh-CN" altLang="en-US" sz="1100" dirty="0"/>
          </a:p>
        </p:txBody>
      </p:sp>
      <p:sp>
        <p:nvSpPr>
          <p:cNvPr id="10" name="椭圆 9"/>
          <p:cNvSpPr/>
          <p:nvPr/>
        </p:nvSpPr>
        <p:spPr>
          <a:xfrm>
            <a:off x="5617029" y="211069"/>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979042" y="2138022"/>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311242" y="3279797"/>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4800" y="4797602"/>
            <a:ext cx="968829" cy="8841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联系 38"/>
          <p:cNvSpPr/>
          <p:nvPr/>
        </p:nvSpPr>
        <p:spPr>
          <a:xfrm>
            <a:off x="5836521"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联系 39"/>
          <p:cNvSpPr/>
          <p:nvPr/>
        </p:nvSpPr>
        <p:spPr>
          <a:xfrm>
            <a:off x="6024784"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联系 40"/>
          <p:cNvSpPr/>
          <p:nvPr/>
        </p:nvSpPr>
        <p:spPr>
          <a:xfrm>
            <a:off x="6213047" y="6442157"/>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p:cNvSpPr/>
          <p:nvPr/>
        </p:nvSpPr>
        <p:spPr>
          <a:xfrm>
            <a:off x="5839935" y="468476"/>
            <a:ext cx="534158" cy="369332"/>
          </a:xfrm>
          <a:prstGeom prst="rect">
            <a:avLst/>
          </a:prstGeom>
        </p:spPr>
        <p:txBody>
          <a:bodyPr wrap="none">
            <a:spAutoFit/>
          </a:bodyPr>
          <a:lstStyle/>
          <a:p>
            <a:r>
              <a:rPr lang="zh-CN" altLang="en-US" dirty="0">
                <a:latin typeface="Calibri Light" panose="020F0302020204030204" pitchFamily="34" charset="0"/>
              </a:rPr>
              <a:t>输入</a:t>
            </a:r>
            <a:endParaRPr lang="en-US" dirty="0"/>
          </a:p>
        </p:txBody>
      </p:sp>
      <p:sp>
        <p:nvSpPr>
          <p:cNvPr id="44" name="Rectangle 43"/>
          <p:cNvSpPr/>
          <p:nvPr/>
        </p:nvSpPr>
        <p:spPr>
          <a:xfrm>
            <a:off x="3169577" y="2395430"/>
            <a:ext cx="646331" cy="369332"/>
          </a:xfrm>
          <a:prstGeom prst="rect">
            <a:avLst/>
          </a:prstGeom>
        </p:spPr>
        <p:txBody>
          <a:bodyPr wrap="none">
            <a:spAutoFit/>
          </a:bodyPr>
          <a:lstStyle/>
          <a:p>
            <a:r>
              <a:rPr lang="zh-CN" altLang="en-US" dirty="0">
                <a:latin typeface="Calibri Light" panose="020F0302020204030204" pitchFamily="34" charset="0"/>
              </a:rPr>
              <a:t>过程</a:t>
            </a:r>
            <a:endParaRPr lang="en-US" dirty="0"/>
          </a:p>
        </p:txBody>
      </p:sp>
      <p:sp>
        <p:nvSpPr>
          <p:cNvPr id="45" name="Rectangle 44"/>
          <p:cNvSpPr/>
          <p:nvPr/>
        </p:nvSpPr>
        <p:spPr>
          <a:xfrm>
            <a:off x="8472490" y="3537204"/>
            <a:ext cx="646331" cy="369332"/>
          </a:xfrm>
          <a:prstGeom prst="rect">
            <a:avLst/>
          </a:prstGeom>
        </p:spPr>
        <p:txBody>
          <a:bodyPr wrap="none">
            <a:spAutoFit/>
          </a:bodyPr>
          <a:lstStyle/>
          <a:p>
            <a:r>
              <a:rPr lang="zh-CN" altLang="en-US" dirty="0" smtClean="0"/>
              <a:t>输出</a:t>
            </a:r>
            <a:endParaRPr lang="en-US" dirty="0"/>
          </a:p>
        </p:txBody>
      </p:sp>
      <p:sp>
        <p:nvSpPr>
          <p:cNvPr id="46" name="Rectangle 45"/>
          <p:cNvSpPr/>
          <p:nvPr/>
        </p:nvSpPr>
        <p:spPr>
          <a:xfrm>
            <a:off x="4276048" y="5060992"/>
            <a:ext cx="646331" cy="369332"/>
          </a:xfrm>
          <a:prstGeom prst="rect">
            <a:avLst/>
          </a:prstGeom>
        </p:spPr>
        <p:txBody>
          <a:bodyPr wrap="none">
            <a:spAutoFit/>
          </a:bodyPr>
          <a:lstStyle/>
          <a:p>
            <a:r>
              <a:rPr lang="zh-CN" altLang="en-US" dirty="0" smtClean="0"/>
              <a:t>效果</a:t>
            </a:r>
            <a:endParaRPr lang="en-US" dirty="0"/>
          </a:p>
        </p:txBody>
      </p:sp>
      <p:sp>
        <p:nvSpPr>
          <p:cNvPr id="8" name="Rectangle 7"/>
          <p:cNvSpPr/>
          <p:nvPr/>
        </p:nvSpPr>
        <p:spPr>
          <a:xfrm>
            <a:off x="2678368" y="3078921"/>
            <a:ext cx="3737264" cy="2092881"/>
          </a:xfrm>
          <a:prstGeom prst="rect">
            <a:avLst/>
          </a:prstGeom>
          <a:noFill/>
        </p:spPr>
        <p:txBody>
          <a:bodyPr wrap="square" rtlCol="0">
            <a:spAutoFit/>
          </a:bodyPr>
          <a:lstStyle/>
          <a:p>
            <a:r>
              <a:rPr lang="en-US" altLang="zh-CN" sz="1100" dirty="0" smtClean="0"/>
              <a:t>1</a:t>
            </a:r>
            <a:r>
              <a:rPr lang="zh-CN" altLang="en-US" sz="1100" dirty="0"/>
              <a:t> </a:t>
            </a:r>
            <a:r>
              <a:rPr lang="zh-CN" altLang="en-US" sz="1100" dirty="0" smtClean="0"/>
              <a:t>     </a:t>
            </a:r>
            <a:r>
              <a:rPr lang="en-US" sz="1100" dirty="0"/>
              <a:t>09：00 - </a:t>
            </a:r>
            <a:r>
              <a:rPr lang="en-US" altLang="zh-CN" sz="1100" dirty="0" smtClean="0"/>
              <a:t>09</a:t>
            </a:r>
            <a:r>
              <a:rPr lang="en-US" sz="1100" dirty="0" smtClean="0"/>
              <a:t>：</a:t>
            </a:r>
            <a:r>
              <a:rPr lang="en-US" altLang="zh-CN" sz="1100" dirty="0" smtClean="0"/>
              <a:t>05</a:t>
            </a:r>
            <a:endParaRPr lang="en-US" altLang="zh-CN" sz="1100" dirty="0"/>
          </a:p>
          <a:p>
            <a:r>
              <a:rPr lang="zh-CN" altLang="en-US" sz="1100" dirty="0" smtClean="0"/>
              <a:t>欢迎仪式：主持人介绍出席嘉宾和课程内容</a:t>
            </a:r>
            <a:endParaRPr lang="en-US" altLang="zh-CN" sz="1100" dirty="0" smtClean="0"/>
          </a:p>
          <a:p>
            <a:r>
              <a:rPr lang="en-US" altLang="zh-CN" sz="1100" dirty="0" smtClean="0"/>
              <a:t>2      09</a:t>
            </a:r>
            <a:r>
              <a:rPr lang="en-US" sz="1100" dirty="0" smtClean="0"/>
              <a:t>：</a:t>
            </a:r>
            <a:r>
              <a:rPr lang="en-US" altLang="zh-CN" sz="1100" dirty="0" smtClean="0"/>
              <a:t>05</a:t>
            </a:r>
            <a:r>
              <a:rPr lang="en-US" sz="1100" dirty="0" smtClean="0"/>
              <a:t> </a:t>
            </a:r>
            <a:r>
              <a:rPr lang="en-US" altLang="zh-CN" sz="1100" dirty="0" smtClean="0"/>
              <a:t>-</a:t>
            </a:r>
            <a:r>
              <a:rPr lang="zh-CN" altLang="en-US" sz="1100" dirty="0" smtClean="0"/>
              <a:t> </a:t>
            </a:r>
            <a:r>
              <a:rPr lang="en-US" altLang="zh-CN" sz="1100" dirty="0" smtClean="0"/>
              <a:t>09</a:t>
            </a:r>
            <a:r>
              <a:rPr lang="en-US" sz="1100" dirty="0" smtClean="0"/>
              <a:t>：</a:t>
            </a:r>
            <a:r>
              <a:rPr lang="en-US" altLang="zh-CN" sz="1100" dirty="0" smtClean="0"/>
              <a:t>35</a:t>
            </a:r>
          </a:p>
          <a:p>
            <a:r>
              <a:rPr lang="zh-CN" altLang="en-US" sz="1100" dirty="0" smtClean="0"/>
              <a:t>破冰游戏：主持人开场介绍游戏规则</a:t>
            </a:r>
            <a:endParaRPr lang="en-US" altLang="zh-CN" sz="1100" dirty="0" smtClean="0"/>
          </a:p>
          <a:p>
            <a:pPr marL="228600" indent="-228600">
              <a:buAutoNum type="arabicPlain" startAt="3"/>
            </a:pPr>
            <a:r>
              <a:rPr lang="en-US" altLang="zh-CN" sz="1100" dirty="0" smtClean="0"/>
              <a:t>09</a:t>
            </a:r>
            <a:r>
              <a:rPr lang="en-US" sz="1100" dirty="0" smtClean="0"/>
              <a:t>：</a:t>
            </a:r>
            <a:r>
              <a:rPr lang="en-US" altLang="zh-CN" sz="1100" dirty="0" smtClean="0"/>
              <a:t>35</a:t>
            </a:r>
            <a:r>
              <a:rPr lang="en-US" sz="1100" dirty="0" smtClean="0"/>
              <a:t> </a:t>
            </a:r>
            <a:r>
              <a:rPr lang="en-US" sz="1100" dirty="0"/>
              <a:t>- </a:t>
            </a:r>
            <a:r>
              <a:rPr lang="en-US" altLang="zh-CN" sz="1100" dirty="0" smtClean="0"/>
              <a:t>10</a:t>
            </a:r>
            <a:r>
              <a:rPr lang="en-US" sz="1100" dirty="0" smtClean="0"/>
              <a:t>：00</a:t>
            </a:r>
          </a:p>
          <a:p>
            <a:r>
              <a:rPr lang="zh-CN" altLang="en-US" sz="1100" dirty="0" smtClean="0"/>
              <a:t>课程引导：课程协议</a:t>
            </a:r>
            <a:r>
              <a:rPr lang="en-US" altLang="zh-CN" sz="1100" dirty="0" smtClean="0"/>
              <a:t>&amp;</a:t>
            </a:r>
            <a:r>
              <a:rPr lang="zh-CN" altLang="en-US" sz="1100" dirty="0" smtClean="0"/>
              <a:t>入学需求</a:t>
            </a:r>
            <a:r>
              <a:rPr lang="en-US" altLang="zh-CN" sz="1100" dirty="0" smtClean="0"/>
              <a:t>&amp;</a:t>
            </a:r>
            <a:r>
              <a:rPr lang="zh-CN" altLang="en-US" sz="1100" dirty="0" smtClean="0"/>
              <a:t>课程目的</a:t>
            </a:r>
            <a:endParaRPr lang="en-US" altLang="zh-CN" sz="1100" dirty="0" smtClean="0"/>
          </a:p>
          <a:p>
            <a:r>
              <a:rPr lang="en-US" altLang="zh-CN" sz="1100" dirty="0" smtClean="0"/>
              <a:t>4</a:t>
            </a:r>
            <a:r>
              <a:rPr lang="zh-CN" altLang="en-US" sz="1100" dirty="0" smtClean="0"/>
              <a:t>     </a:t>
            </a:r>
            <a:r>
              <a:rPr lang="en-US" altLang="zh-CN" sz="1100" dirty="0" smtClean="0"/>
              <a:t>10：00 </a:t>
            </a:r>
            <a:r>
              <a:rPr lang="en-US" altLang="zh-CN" sz="1100" dirty="0"/>
              <a:t>- </a:t>
            </a:r>
            <a:r>
              <a:rPr lang="en-US" altLang="zh-CN" sz="1100" dirty="0" smtClean="0"/>
              <a:t>11：00</a:t>
            </a:r>
            <a:endParaRPr lang="en-US" altLang="zh-CN" sz="1100" dirty="0"/>
          </a:p>
          <a:p>
            <a:r>
              <a:rPr lang="zh-CN" altLang="en-US" sz="1100" dirty="0" smtClean="0"/>
              <a:t>认识清华：卢达溶老师讲解清华资源</a:t>
            </a:r>
            <a:endParaRPr lang="en-US" altLang="zh-CN" sz="1100" dirty="0" smtClean="0"/>
          </a:p>
          <a:p>
            <a:pPr marL="228600" indent="-228600">
              <a:buAutoNum type="arabicPlain" startAt="5"/>
            </a:pPr>
            <a:r>
              <a:rPr lang="en-US" altLang="zh-CN" sz="1100" dirty="0" smtClean="0"/>
              <a:t>11：10 </a:t>
            </a:r>
            <a:r>
              <a:rPr lang="en-US" altLang="zh-CN" sz="1100" dirty="0"/>
              <a:t>- </a:t>
            </a:r>
            <a:r>
              <a:rPr lang="en-US" altLang="zh-CN" sz="1100" dirty="0" smtClean="0"/>
              <a:t>12：00</a:t>
            </a:r>
            <a:endParaRPr lang="en-US" altLang="zh-CN" sz="1100" dirty="0"/>
          </a:p>
          <a:p>
            <a:r>
              <a:rPr lang="zh-CN" altLang="en-US" sz="1100" dirty="0" smtClean="0"/>
              <a:t>工具讲解：讲解</a:t>
            </a:r>
            <a:r>
              <a:rPr lang="en-US" altLang="zh-CN" sz="1100" dirty="0" err="1" smtClean="0"/>
              <a:t>WiKi</a:t>
            </a:r>
            <a:r>
              <a:rPr lang="zh-CN" altLang="en-US" sz="1100" dirty="0" smtClean="0"/>
              <a:t>，</a:t>
            </a:r>
            <a:r>
              <a:rPr lang="en-US" altLang="zh-CN" sz="1100" dirty="0" err="1" smtClean="0"/>
              <a:t>GITKraken</a:t>
            </a:r>
            <a:endParaRPr lang="en-US" altLang="zh-CN" sz="1100" dirty="0"/>
          </a:p>
          <a:p>
            <a:endParaRPr lang="en-US" altLang="zh-CN" sz="1000" dirty="0"/>
          </a:p>
          <a:p>
            <a:endParaRPr lang="en-US" altLang="zh-CN" sz="1000" dirty="0" smtClean="0"/>
          </a:p>
        </p:txBody>
      </p:sp>
      <p:sp>
        <p:nvSpPr>
          <p:cNvPr id="9" name="Rectangle 8"/>
          <p:cNvSpPr/>
          <p:nvPr/>
        </p:nvSpPr>
        <p:spPr>
          <a:xfrm>
            <a:off x="5159829" y="1063891"/>
            <a:ext cx="6096000" cy="1615827"/>
          </a:xfrm>
          <a:prstGeom prst="rect">
            <a:avLst/>
          </a:prstGeom>
          <a:noFill/>
        </p:spPr>
        <p:txBody>
          <a:bodyPr wrap="square" rtlCol="0">
            <a:spAutoFit/>
          </a:bodyPr>
          <a:lstStyle/>
          <a:p>
            <a:pPr marL="628650" lvl="1" indent="-171450">
              <a:buFont typeface="Arial" panose="020B0604020202020204" pitchFamily="34" charset="0"/>
              <a:buChar char="•"/>
            </a:pPr>
            <a:r>
              <a:rPr lang="zh-CN" altLang="en-US" sz="1100" dirty="0"/>
              <a:t>超限学习过程</a:t>
            </a:r>
            <a:endParaRPr lang="en-US" altLang="zh-CN" sz="1100" dirty="0"/>
          </a:p>
          <a:p>
            <a:pPr marL="628650" lvl="1" indent="-171450">
              <a:buFont typeface="Arial" panose="020B0604020202020204" pitchFamily="34" charset="0"/>
              <a:buChar char="•"/>
            </a:pPr>
            <a:r>
              <a:rPr lang="en-US" altLang="zh-CN" sz="1100" dirty="0"/>
              <a:t>WIKI</a:t>
            </a:r>
            <a:r>
              <a:rPr lang="zh-CN" altLang="en-US" sz="1100" dirty="0"/>
              <a:t>，</a:t>
            </a:r>
            <a:r>
              <a:rPr lang="en-US" altLang="zh-CN" sz="1100" dirty="0"/>
              <a:t>GIT</a:t>
            </a:r>
            <a:r>
              <a:rPr lang="zh-CN" altLang="en-US" sz="1100" dirty="0"/>
              <a:t>的工具支持 </a:t>
            </a:r>
            <a:endParaRPr lang="en-US" altLang="zh-CN" sz="1100" dirty="0"/>
          </a:p>
          <a:p>
            <a:pPr marL="628650" lvl="1" indent="-171450">
              <a:buFont typeface="Arial" panose="020B0604020202020204" pitchFamily="34" charset="0"/>
              <a:buChar char="•"/>
            </a:pPr>
            <a:r>
              <a:rPr lang="zh-CN" altLang="en-US" sz="1100" dirty="0"/>
              <a:t>校内各社团资源支持</a:t>
            </a:r>
            <a:endParaRPr lang="en-US" altLang="zh-CN" sz="1100" dirty="0"/>
          </a:p>
          <a:p>
            <a:pPr marL="628650" lvl="1" indent="-171450">
              <a:buFont typeface="Arial" panose="020B0604020202020204" pitchFamily="34" charset="0"/>
              <a:buChar char="•"/>
            </a:pPr>
            <a:r>
              <a:rPr lang="zh-CN" altLang="en-US" sz="1100" dirty="0"/>
              <a:t>校内图书馆支持</a:t>
            </a:r>
            <a:endParaRPr lang="en-US" altLang="zh-CN" sz="1100" dirty="0"/>
          </a:p>
          <a:p>
            <a:pPr marL="628650" lvl="1" indent="-171450">
              <a:buFont typeface="Arial" panose="020B0604020202020204" pitchFamily="34" charset="0"/>
              <a:buChar char="•"/>
            </a:pPr>
            <a:r>
              <a:rPr lang="zh-CN" altLang="en-US" sz="1100" dirty="0"/>
              <a:t>现场所有同学自身的资源 </a:t>
            </a:r>
            <a:endParaRPr lang="en-US" altLang="zh-CN" sz="1100" dirty="0"/>
          </a:p>
          <a:p>
            <a:pPr marL="628650" lvl="1" indent="-171450">
              <a:buFont typeface="Arial" panose="020B0604020202020204" pitchFamily="34" charset="0"/>
              <a:buChar char="•"/>
            </a:pPr>
            <a:r>
              <a:rPr lang="zh-CN" altLang="en-US" sz="1100" dirty="0"/>
              <a:t>现场教学环境的支持</a:t>
            </a:r>
          </a:p>
          <a:p>
            <a:pPr marL="628650" lvl="1" indent="-171450">
              <a:buFont typeface="Arial" panose="020B0604020202020204" pitchFamily="34" charset="0"/>
              <a:buChar char="•"/>
            </a:pPr>
            <a:r>
              <a:rPr lang="zh-CN" altLang="en-US" sz="1100" dirty="0"/>
              <a:t>往期</a:t>
            </a:r>
            <a:r>
              <a:rPr lang="en-US" altLang="zh-CN" sz="1100" dirty="0"/>
              <a:t>MEM</a:t>
            </a:r>
            <a:r>
              <a:rPr lang="zh-CN" altLang="en-US" sz="1100" dirty="0"/>
              <a:t>学长的资源 </a:t>
            </a:r>
          </a:p>
          <a:p>
            <a:pPr marL="628650" lvl="1" indent="-171450">
              <a:buFont typeface="Arial" panose="020B0604020202020204" pitchFamily="34" charset="0"/>
              <a:buChar char="•"/>
            </a:pPr>
            <a:r>
              <a:rPr lang="en-US" altLang="zh-CN" sz="1100" dirty="0"/>
              <a:t>MEM</a:t>
            </a:r>
            <a:r>
              <a:rPr lang="zh-CN" altLang="en-US" sz="1100" dirty="0"/>
              <a:t>教育中心的支持 </a:t>
            </a:r>
          </a:p>
          <a:p>
            <a:pPr marL="628650" lvl="1" indent="-171450">
              <a:buFont typeface="Arial" panose="020B0604020202020204" pitchFamily="34" charset="0"/>
              <a:buChar char="•"/>
            </a:pPr>
            <a:r>
              <a:rPr lang="zh-CN" altLang="en-US" sz="1100" dirty="0" smtClean="0"/>
              <a:t>导</a:t>
            </a:r>
            <a:r>
              <a:rPr lang="zh-CN" altLang="en-US" sz="1100" dirty="0"/>
              <a:t>师、助教支持</a:t>
            </a:r>
            <a:endParaRPr lang="en-US" altLang="zh-CN" sz="1100" dirty="0"/>
          </a:p>
        </p:txBody>
      </p:sp>
      <p:sp>
        <p:nvSpPr>
          <p:cNvPr id="31" name="Rectangle 30"/>
          <p:cNvSpPr/>
          <p:nvPr/>
        </p:nvSpPr>
        <p:spPr>
          <a:xfrm>
            <a:off x="5620404" y="2663650"/>
            <a:ext cx="2064338" cy="1615827"/>
          </a:xfrm>
          <a:prstGeom prst="rect">
            <a:avLst/>
          </a:prstGeom>
          <a:noFill/>
        </p:spPr>
        <p:txBody>
          <a:bodyPr wrap="square" rtlCol="0">
            <a:spAutoFit/>
          </a:bodyPr>
          <a:lstStyle/>
          <a:p>
            <a:r>
              <a:rPr lang="en-US" altLang="zh-CN" sz="1100" dirty="0" smtClean="0"/>
              <a:t>6</a:t>
            </a:r>
            <a:r>
              <a:rPr lang="zh-CN" altLang="en-US" sz="1100" dirty="0" smtClean="0"/>
              <a:t>    </a:t>
            </a:r>
            <a:r>
              <a:rPr lang="en-US" sz="1100" dirty="0" smtClean="0"/>
              <a:t>13：00 </a:t>
            </a:r>
            <a:r>
              <a:rPr lang="en-US" sz="1100" dirty="0"/>
              <a:t>- </a:t>
            </a:r>
            <a:r>
              <a:rPr lang="en-US" sz="1100" dirty="0" smtClean="0"/>
              <a:t>1</a:t>
            </a:r>
            <a:r>
              <a:rPr lang="en-US" altLang="zh-CN" sz="1100" dirty="0" smtClean="0"/>
              <a:t>3</a:t>
            </a:r>
            <a:r>
              <a:rPr lang="en-US" sz="1100" dirty="0" smtClean="0"/>
              <a:t>：</a:t>
            </a:r>
            <a:r>
              <a:rPr lang="en-US" altLang="zh-CN" sz="1100" dirty="0" smtClean="0"/>
              <a:t>4</a:t>
            </a:r>
            <a:r>
              <a:rPr lang="en-US" altLang="zh-CN" sz="1100" dirty="0"/>
              <a:t>5</a:t>
            </a:r>
          </a:p>
          <a:p>
            <a:r>
              <a:rPr lang="zh-CN" altLang="en-US" sz="1100" dirty="0" smtClean="0"/>
              <a:t>图书馆介绍</a:t>
            </a:r>
            <a:endParaRPr lang="en-US" altLang="zh-CN" sz="1100" dirty="0" smtClean="0"/>
          </a:p>
          <a:p>
            <a:r>
              <a:rPr lang="en-US" altLang="zh-CN" sz="1100" dirty="0" smtClean="0"/>
              <a:t>7</a:t>
            </a:r>
            <a:r>
              <a:rPr lang="zh-CN" altLang="en-US" sz="1100" dirty="0"/>
              <a:t> </a:t>
            </a:r>
            <a:r>
              <a:rPr lang="zh-CN" altLang="en-US" sz="1100" dirty="0" smtClean="0"/>
              <a:t>   </a:t>
            </a:r>
            <a:r>
              <a:rPr lang="en-US" sz="1100" dirty="0" smtClean="0"/>
              <a:t>1</a:t>
            </a:r>
            <a:r>
              <a:rPr lang="en-US" altLang="zh-CN" sz="1100" dirty="0" smtClean="0"/>
              <a:t>3</a:t>
            </a:r>
            <a:r>
              <a:rPr lang="en-US" sz="1100" dirty="0" smtClean="0"/>
              <a:t>：</a:t>
            </a:r>
            <a:r>
              <a:rPr lang="en-US" altLang="zh-CN" sz="1100" dirty="0" smtClean="0"/>
              <a:t>4</a:t>
            </a:r>
            <a:r>
              <a:rPr lang="en-US" altLang="zh-CN" sz="1100" dirty="0"/>
              <a:t>5</a:t>
            </a:r>
            <a:r>
              <a:rPr lang="en-US" sz="1100" dirty="0" smtClean="0"/>
              <a:t> </a:t>
            </a:r>
            <a:r>
              <a:rPr lang="en-US" sz="1100" dirty="0"/>
              <a:t>- </a:t>
            </a:r>
            <a:r>
              <a:rPr lang="en-US" sz="1100" dirty="0" smtClean="0"/>
              <a:t>1</a:t>
            </a:r>
            <a:r>
              <a:rPr lang="en-US" altLang="zh-CN" sz="1100" dirty="0" smtClean="0"/>
              <a:t>4</a:t>
            </a:r>
            <a:r>
              <a:rPr lang="en-US" sz="1100" dirty="0" smtClean="0"/>
              <a:t>：</a:t>
            </a:r>
            <a:r>
              <a:rPr lang="en-US" altLang="zh-CN" sz="1100" dirty="0" smtClean="0"/>
              <a:t>0</a:t>
            </a:r>
            <a:r>
              <a:rPr lang="en-US" sz="1100" dirty="0" smtClean="0"/>
              <a:t>0</a:t>
            </a:r>
          </a:p>
          <a:p>
            <a:r>
              <a:rPr lang="en-US" altLang="zh-CN" sz="1100" dirty="0" smtClean="0"/>
              <a:t>Standout</a:t>
            </a:r>
            <a:r>
              <a:rPr lang="zh-CN" altLang="en-US" sz="1100" dirty="0" smtClean="0"/>
              <a:t>测试结果分享</a:t>
            </a:r>
            <a:endParaRPr lang="en-US" altLang="zh-CN" sz="1100" dirty="0" smtClean="0"/>
          </a:p>
          <a:p>
            <a:r>
              <a:rPr lang="en-US" altLang="zh-CN" sz="1100" dirty="0" smtClean="0"/>
              <a:t>8</a:t>
            </a:r>
            <a:r>
              <a:rPr lang="zh-CN" altLang="en-US" sz="1100" dirty="0" smtClean="0"/>
              <a:t>    </a:t>
            </a:r>
            <a:r>
              <a:rPr lang="en-US" altLang="zh-CN" sz="1100" dirty="0" smtClean="0"/>
              <a:t>14：00 </a:t>
            </a:r>
            <a:r>
              <a:rPr lang="en-US" altLang="zh-CN" sz="1100" dirty="0"/>
              <a:t>- </a:t>
            </a:r>
            <a:r>
              <a:rPr lang="en-US" altLang="zh-CN" sz="1100" dirty="0" smtClean="0"/>
              <a:t>15：00</a:t>
            </a:r>
            <a:endParaRPr lang="en-US" altLang="zh-CN" sz="1100" dirty="0"/>
          </a:p>
          <a:p>
            <a:r>
              <a:rPr lang="zh-CN" altLang="en-US" sz="1100" dirty="0" smtClean="0"/>
              <a:t>认识自己，讲解</a:t>
            </a:r>
            <a:r>
              <a:rPr lang="en-US" altLang="zh-CN" sz="1100" dirty="0" smtClean="0"/>
              <a:t>Standout</a:t>
            </a:r>
            <a:r>
              <a:rPr lang="zh-CN" altLang="en-US" sz="1100" dirty="0" smtClean="0"/>
              <a:t>测试结果</a:t>
            </a:r>
            <a:endParaRPr lang="en-US" altLang="zh-CN" sz="1100" dirty="0" smtClean="0"/>
          </a:p>
          <a:p>
            <a:pPr marL="228600" indent="-228600">
              <a:buAutoNum type="arabicPlain" startAt="9"/>
            </a:pPr>
            <a:r>
              <a:rPr lang="en-US" altLang="zh-CN" sz="1100" dirty="0" smtClean="0"/>
              <a:t>15：00 </a:t>
            </a:r>
            <a:r>
              <a:rPr lang="en-US" altLang="zh-CN" sz="1100" dirty="0"/>
              <a:t>- </a:t>
            </a:r>
            <a:r>
              <a:rPr lang="en-US" altLang="zh-CN" sz="1100" dirty="0" smtClean="0"/>
              <a:t>17：00</a:t>
            </a:r>
          </a:p>
          <a:p>
            <a:r>
              <a:rPr lang="zh-CN" altLang="en-US" sz="1100" dirty="0" smtClean="0"/>
              <a:t>社群画布讲解</a:t>
            </a:r>
            <a:endParaRPr lang="en-US" altLang="zh-CN" sz="1100" dirty="0" smtClean="0"/>
          </a:p>
        </p:txBody>
      </p:sp>
      <p:sp>
        <p:nvSpPr>
          <p:cNvPr id="33" name="Rectangle 32"/>
          <p:cNvSpPr/>
          <p:nvPr/>
        </p:nvSpPr>
        <p:spPr>
          <a:xfrm>
            <a:off x="5621383" y="4193087"/>
            <a:ext cx="1613898" cy="1107996"/>
          </a:xfrm>
          <a:prstGeom prst="rect">
            <a:avLst/>
          </a:prstGeom>
          <a:noFill/>
        </p:spPr>
        <p:txBody>
          <a:bodyPr wrap="square" rtlCol="0">
            <a:spAutoFit/>
          </a:bodyPr>
          <a:lstStyle/>
          <a:p>
            <a:r>
              <a:rPr lang="en-US" altLang="zh-CN" sz="1100" dirty="0" smtClean="0"/>
              <a:t>10</a:t>
            </a:r>
            <a:r>
              <a:rPr lang="en-US" sz="1100" dirty="0" smtClean="0"/>
              <a:t>    18：30 </a:t>
            </a:r>
            <a:r>
              <a:rPr lang="en-US" sz="1100" dirty="0"/>
              <a:t>- </a:t>
            </a:r>
            <a:r>
              <a:rPr lang="en-US" sz="1100" dirty="0" smtClean="0"/>
              <a:t>22：00</a:t>
            </a:r>
          </a:p>
          <a:p>
            <a:pPr marL="171450" indent="-171450">
              <a:buFont typeface="Arial" panose="020B0604020202020204" pitchFamily="34" charset="0"/>
              <a:buChar char="•"/>
            </a:pPr>
            <a:r>
              <a:rPr lang="zh-CN" altLang="en-US" sz="1100" dirty="0"/>
              <a:t>更新小组、个人主</a:t>
            </a:r>
            <a:r>
              <a:rPr lang="zh-CN" altLang="en-US" sz="1100" dirty="0" smtClean="0"/>
              <a:t>⻚</a:t>
            </a:r>
            <a:endParaRPr lang="en-US" altLang="zh-CN" sz="1100" dirty="0" smtClean="0"/>
          </a:p>
          <a:p>
            <a:pPr marL="171450" indent="-171450">
              <a:buFont typeface="Arial" panose="020B0604020202020204" pitchFamily="34" charset="0"/>
              <a:buChar char="•"/>
            </a:pPr>
            <a:r>
              <a:rPr lang="zh-CN" altLang="en-US" sz="1100" dirty="0"/>
              <a:t>撰写班级宪</a:t>
            </a:r>
            <a:r>
              <a:rPr lang="zh-CN" altLang="en-US" sz="1100" dirty="0" smtClean="0"/>
              <a:t>章</a:t>
            </a:r>
            <a:endParaRPr lang="en-US" altLang="zh-CN" sz="1100" dirty="0"/>
          </a:p>
          <a:p>
            <a:pPr marL="171450" indent="-171450">
              <a:buFont typeface="Arial" panose="020B0604020202020204" pitchFamily="34" charset="0"/>
              <a:buChar char="•"/>
            </a:pPr>
            <a:r>
              <a:rPr lang="zh-CN" altLang="en-US" sz="1100" dirty="0"/>
              <a:t>完善工作流程及数</a:t>
            </a:r>
            <a:r>
              <a:rPr lang="zh-CN" altLang="en-US" sz="1100" dirty="0" smtClean="0"/>
              <a:t>据</a:t>
            </a:r>
            <a:endParaRPr lang="en-US" altLang="zh-CN" sz="1100" dirty="0" smtClean="0"/>
          </a:p>
          <a:p>
            <a:pPr marL="171450" indent="-171450">
              <a:buFont typeface="Arial" panose="020B0604020202020204" pitchFamily="34" charset="0"/>
              <a:buChar char="•"/>
            </a:pPr>
            <a:r>
              <a:rPr lang="zh-CN" altLang="en-US" sz="1100" dirty="0"/>
              <a:t>整理学习笔记及心</a:t>
            </a:r>
            <a:r>
              <a:rPr lang="zh-CN" altLang="en-US" sz="1100" dirty="0" smtClean="0"/>
              <a:t>得</a:t>
            </a:r>
            <a:endParaRPr lang="en-US" altLang="zh-CN" sz="1100" dirty="0" smtClean="0"/>
          </a:p>
          <a:p>
            <a:pPr marL="171450" indent="-171450">
              <a:buFont typeface="Arial" panose="020B0604020202020204" pitchFamily="34" charset="0"/>
              <a:buChar char="•"/>
            </a:pPr>
            <a:r>
              <a:rPr lang="zh-CN" altLang="en-US" sz="1100" dirty="0"/>
              <a:t>视频剪辑</a:t>
            </a:r>
            <a:endParaRPr lang="en-US" altLang="zh-CN" sz="1100" dirty="0" smtClean="0"/>
          </a:p>
        </p:txBody>
      </p:sp>
      <p:sp>
        <p:nvSpPr>
          <p:cNvPr id="34" name="文本框 26"/>
          <p:cNvSpPr txBox="1"/>
          <p:nvPr/>
        </p:nvSpPr>
        <p:spPr>
          <a:xfrm>
            <a:off x="9331875" y="3510969"/>
            <a:ext cx="3018233" cy="1107996"/>
          </a:xfrm>
          <a:prstGeom prst="rect">
            <a:avLst/>
          </a:prstGeom>
          <a:noFill/>
        </p:spPr>
        <p:txBody>
          <a:bodyPr wrap="square" rtlCol="0">
            <a:spAutoFit/>
          </a:bodyPr>
          <a:lstStyle>
            <a:defPPr>
              <a:defRPr lang="zh-CN"/>
            </a:defPPr>
            <a:lvl1pPr>
              <a:defRPr sz="1200"/>
            </a:lvl1pPr>
          </a:lstStyle>
          <a:p>
            <a:r>
              <a:rPr lang="en-US" altLang="zh-CN" sz="1100" dirty="0"/>
              <a:t>5</a:t>
            </a:r>
            <a:r>
              <a:rPr lang="en-US" altLang="zh-CN" sz="1100" dirty="0" smtClean="0"/>
              <a:t>     </a:t>
            </a:r>
            <a:r>
              <a:rPr lang="zh-CN" altLang="en-US" sz="1100" dirty="0" smtClean="0"/>
              <a:t>晨间汇报内容</a:t>
            </a:r>
            <a:endParaRPr lang="en-US" altLang="zh-CN" sz="1100" dirty="0" smtClean="0"/>
          </a:p>
          <a:p>
            <a:pPr marL="171450" indent="-171450">
              <a:buFont typeface="Arial" panose="020B0604020202020204" pitchFamily="34" charset="0"/>
              <a:buChar char="•"/>
            </a:pPr>
            <a:r>
              <a:rPr lang="zh-CN" altLang="en-US" sz="1100" dirty="0"/>
              <a:t>逻辑</a:t>
            </a:r>
            <a:r>
              <a:rPr lang="zh-CN" altLang="en-US" sz="1100" dirty="0" smtClean="0"/>
              <a:t>模型</a:t>
            </a:r>
            <a:r>
              <a:rPr lang="en-US" altLang="zh-CN" sz="1100" dirty="0" smtClean="0"/>
              <a:t>1.0</a:t>
            </a:r>
          </a:p>
          <a:p>
            <a:pPr marL="171450" indent="-171450">
              <a:buFont typeface="Arial" panose="020B0604020202020204" pitchFamily="34" charset="0"/>
              <a:buChar char="•"/>
            </a:pPr>
            <a:r>
              <a:rPr lang="zh-CN" altLang="en-US" sz="1100" dirty="0" smtClean="0"/>
              <a:t>个</a:t>
            </a:r>
            <a:r>
              <a:rPr lang="zh-CN" altLang="en-US" sz="1100" dirty="0"/>
              <a:t>人</a:t>
            </a:r>
            <a:r>
              <a:rPr lang="en-US" altLang="zh-CN" sz="1100" dirty="0" smtClean="0"/>
              <a:t>Wiki</a:t>
            </a:r>
            <a:r>
              <a:rPr lang="zh-CN" altLang="en-US" sz="1100" dirty="0" smtClean="0"/>
              <a:t>主页更新</a:t>
            </a:r>
            <a:endParaRPr lang="en-US" altLang="zh-CN" sz="1100" dirty="0" smtClean="0"/>
          </a:p>
          <a:p>
            <a:pPr marL="171450" indent="-171450">
              <a:buFont typeface="Arial" panose="020B0604020202020204" pitchFamily="34" charset="0"/>
              <a:buChar char="•"/>
            </a:pPr>
            <a:r>
              <a:rPr lang="zh-CN" altLang="en-US" sz="1100" dirty="0" smtClean="0"/>
              <a:t>小</a:t>
            </a:r>
            <a:r>
              <a:rPr lang="zh-CN" altLang="en-US" sz="1100" dirty="0"/>
              <a:t>组</a:t>
            </a:r>
            <a:r>
              <a:rPr lang="en-US" altLang="zh-CN" sz="1100" dirty="0" smtClean="0"/>
              <a:t>Wiki</a:t>
            </a:r>
            <a:r>
              <a:rPr lang="zh-CN" altLang="en-US" sz="1100" dirty="0"/>
              <a:t>主页更新</a:t>
            </a:r>
            <a:endParaRPr lang="en-US" altLang="zh-CN" sz="1100" dirty="0" smtClean="0"/>
          </a:p>
          <a:p>
            <a:pPr marL="171450" indent="-171450">
              <a:buFont typeface="Arial" panose="020B0604020202020204" pitchFamily="34" charset="0"/>
              <a:buChar char="•"/>
            </a:pPr>
            <a:r>
              <a:rPr lang="zh-CN" altLang="en-US" sz="1100" dirty="0" smtClean="0"/>
              <a:t>每日学习成果</a:t>
            </a:r>
            <a:endParaRPr lang="en-US" altLang="zh-CN" sz="1100" dirty="0" smtClean="0"/>
          </a:p>
          <a:p>
            <a:pPr marL="171450" indent="-171450">
              <a:buFont typeface="Arial" panose="020B0604020202020204" pitchFamily="34" charset="0"/>
              <a:buChar char="•"/>
            </a:pPr>
            <a:r>
              <a:rPr lang="zh-CN" altLang="en-US" sz="1100" dirty="0" smtClean="0"/>
              <a:t>社群画布</a:t>
            </a:r>
            <a:endParaRPr lang="en-US" altLang="zh-CN" sz="1100" dirty="0"/>
          </a:p>
        </p:txBody>
      </p:sp>
    </p:spTree>
    <p:extLst>
      <p:ext uri="{BB962C8B-B14F-4D97-AF65-F5344CB8AC3E}">
        <p14:creationId xmlns:p14="http://schemas.microsoft.com/office/powerpoint/2010/main" xmlns="" val="2363306676"/>
      </p:ext>
    </p:extLst>
  </p:cSld>
  <p:clrMapOvr>
    <a:masterClrMapping/>
  </p:clrMapOvr>
  <p:transition spd="slow" advTm="1704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1075"/>
                            </p:stCondLst>
                            <p:childTnLst>
                              <p:par>
                                <p:cTn id="24" presetID="10" presetClass="entr" presetSubtype="0" repeatCount="indefinite"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childTnLst>
                                </p:cTn>
                              </p:par>
                              <p:par>
                                <p:cTn id="27" presetID="10" presetClass="entr" presetSubtype="0" repeatCount="indefinite" fill="hold" grpId="0" nodeType="withEffect">
                                  <p:stCondLst>
                                    <p:cond delay="25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750"/>
                                        <p:tgtEl>
                                          <p:spTgt spid="40"/>
                                        </p:tgtEl>
                                      </p:cBhvr>
                                    </p:animEffect>
                                  </p:childTnLst>
                                </p:cTn>
                              </p:par>
                              <p:par>
                                <p:cTn id="30" presetID="10" presetClass="entr" presetSubtype="0" repeatCount="indefinite" fill="hold" grpId="0" nodeType="withEffect">
                                  <p:stCondLst>
                                    <p:cond delay="5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750"/>
                                        <p:tgtEl>
                                          <p:spTgt spid="41"/>
                                        </p:tgtEl>
                                      </p:cBhvr>
                                    </p:animEffect>
                                  </p:childTnLst>
                                </p:cTn>
                              </p:par>
                            </p:childTnLst>
                          </p:cTn>
                        </p:par>
                        <p:par>
                          <p:cTn id="33" fill="hold">
                            <p:stCondLst>
                              <p:cond delay="2325"/>
                            </p:stCondLst>
                            <p:childTnLst>
                              <p:par>
                                <p:cTn id="34" presetID="21"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heel(1)">
                                      <p:cBhvr>
                                        <p:cTn id="36" dur="2000"/>
                                        <p:tgtEl>
                                          <p:spTgt spid="7"/>
                                        </p:tgtEl>
                                      </p:cBhvr>
                                    </p:animEffect>
                                  </p:childTnLst>
                                </p:cTn>
                              </p:par>
                              <p:par>
                                <p:cTn id="37" presetID="41" presetClass="entr" presetSubtype="0" fill="hold" grpId="0" nodeType="withEffect">
                                  <p:stCondLst>
                                    <p:cond delay="0"/>
                                  </p:stCondLst>
                                  <p:iterate type="lt">
                                    <p:tmPct val="6000"/>
                                  </p:iterate>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5"/>
                                        </p:tgtEl>
                                        <p:attrNameLst>
                                          <p:attrName>ppt_y</p:attrName>
                                        </p:attrNameLst>
                                      </p:cBhvr>
                                      <p:tavLst>
                                        <p:tav tm="0">
                                          <p:val>
                                            <p:strVal val="#ppt_y"/>
                                          </p:val>
                                        </p:tav>
                                        <p:tav tm="100000">
                                          <p:val>
                                            <p:strVal val="#ppt_y"/>
                                          </p:val>
                                        </p:tav>
                                      </p:tavLst>
                                    </p:anim>
                                    <p:anim calcmode="lin" valueType="num">
                                      <p:cBhvr>
                                        <p:cTn id="41"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5"/>
                                        </p:tgtEl>
                                      </p:cBhvr>
                                    </p:animEffect>
                                  </p:childTnLst>
                                </p:cTn>
                              </p:par>
                            </p:childTnLst>
                          </p:cTn>
                        </p:par>
                        <p:par>
                          <p:cTn id="44" fill="hold">
                            <p:stCondLst>
                              <p:cond delay="4325"/>
                            </p:stCondLst>
                            <p:childTnLst>
                              <p:par>
                                <p:cTn id="45" presetID="22" presetClass="entr" presetSubtype="2"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right)">
                                      <p:cBhvr>
                                        <p:cTn id="47" dur="500"/>
                                        <p:tgtEl>
                                          <p:spTgt spid="12"/>
                                        </p:tgtEl>
                                      </p:cBhvr>
                                    </p:animEffect>
                                  </p:childTnLst>
                                </p:cTn>
                              </p:par>
                            </p:childTnLst>
                          </p:cTn>
                        </p:par>
                        <p:par>
                          <p:cTn id="48" fill="hold">
                            <p:stCondLst>
                              <p:cond delay="4825"/>
                            </p:stCondLst>
                            <p:childTnLst>
                              <p:par>
                                <p:cTn id="49" presetID="2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41" presetClass="entr" presetSubtype="0" fill="hold" grpId="0" nodeType="withEffect">
                                  <p:stCondLst>
                                    <p:cond delay="0"/>
                                  </p:stCondLst>
                                  <p:iterate type="lt">
                                    <p:tmPct val="6000"/>
                                  </p:iterate>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27"/>
                                        </p:tgtEl>
                                        <p:attrNameLst>
                                          <p:attrName>ppt_y</p:attrName>
                                        </p:attrNameLst>
                                      </p:cBhvr>
                                      <p:tavLst>
                                        <p:tav tm="0">
                                          <p:val>
                                            <p:strVal val="#ppt_y"/>
                                          </p:val>
                                        </p:tav>
                                        <p:tav tm="100000">
                                          <p:val>
                                            <p:strVal val="#ppt_y"/>
                                          </p:val>
                                        </p:tav>
                                      </p:tavLst>
                                    </p:anim>
                                    <p:anim calcmode="lin" valueType="num">
                                      <p:cBhvr>
                                        <p:cTn id="56"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27"/>
                                        </p:tgtEl>
                                      </p:cBhvr>
                                    </p:animEffect>
                                  </p:childTnLst>
                                </p:cTn>
                              </p:par>
                            </p:childTnLst>
                          </p:cTn>
                        </p:par>
                        <p:par>
                          <p:cTn id="59" fill="hold">
                            <p:stCondLst>
                              <p:cond delay="5985"/>
                            </p:stCondLst>
                            <p:childTnLst>
                              <p:par>
                                <p:cTn id="60" presetID="21"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heel(1)">
                                      <p:cBhvr>
                                        <p:cTn id="62" dur="2000"/>
                                        <p:tgtEl>
                                          <p:spTgt spid="23"/>
                                        </p:tgtEl>
                                      </p:cBhvr>
                                    </p:animEffect>
                                  </p:childTnLst>
                                </p:cTn>
                              </p:par>
                              <p:par>
                                <p:cTn id="63" presetID="41" presetClass="entr" presetSubtype="0" fill="hold" grpId="0" nodeType="withEffect">
                                  <p:stCondLst>
                                    <p:cond delay="0"/>
                                  </p:stCondLst>
                                  <p:iterate type="lt">
                                    <p:tmPct val="6000"/>
                                  </p:iterate>
                                  <p:childTnLst>
                                    <p:set>
                                      <p:cBhvr>
                                        <p:cTn id="64" dur="1" fill="hold">
                                          <p:stCondLst>
                                            <p:cond delay="0"/>
                                          </p:stCondLst>
                                        </p:cTn>
                                        <p:tgtEl>
                                          <p:spTgt spid="34"/>
                                        </p:tgtEl>
                                        <p:attrNameLst>
                                          <p:attrName>style.visibility</p:attrName>
                                        </p:attrNameLst>
                                      </p:cBhvr>
                                      <p:to>
                                        <p:strVal val="visible"/>
                                      </p:to>
                                    </p:set>
                                    <p:anim calcmode="lin" valueType="num">
                                      <p:cBhvr>
                                        <p:cTn id="65"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34"/>
                                        </p:tgtEl>
                                        <p:attrNameLst>
                                          <p:attrName>ppt_y</p:attrName>
                                        </p:attrNameLst>
                                      </p:cBhvr>
                                      <p:tavLst>
                                        <p:tav tm="0">
                                          <p:val>
                                            <p:strVal val="#ppt_y"/>
                                          </p:val>
                                        </p:tav>
                                        <p:tav tm="100000">
                                          <p:val>
                                            <p:strVal val="#ppt_y"/>
                                          </p:val>
                                        </p:tav>
                                      </p:tavLst>
                                    </p:anim>
                                    <p:anim calcmode="lin" valueType="num">
                                      <p:cBhvr>
                                        <p:cTn id="67"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5" grpId="0"/>
      <p:bldP spid="27" grpId="0"/>
      <p:bldP spid="39" grpId="0" animBg="1"/>
      <p:bldP spid="40" grpId="0" animBg="1"/>
      <p:bldP spid="41" grpId="0" animBg="1"/>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CCD6AD8-E96A-4B6D-B223-9AE7D57D897F}"/>
  <p:tag name="ISPRING_RESOURCE_FOLDER" val="C:\Users\Gomi\Desktop\简约大气商务模版byGomi\"/>
  <p:tag name="ISPRING_PRESENTATION_PATH" val="C:\Users\Gomi\Desktop\简约大气商务模版byGomi.pptx"/>
  <p:tag name="ISPRING_PROJECT_FOLDER_UPDATED" val="1"/>
  <p:tag name="ISPRING_RESOURCE_PATHS_HASH_PRESENTER" val="c6321034e28fa64e49fbdba720847d85908d184b"/>
  <p:tag name="ISPRING_ULTRA_SCORM_COURSE_ID" val="8E397062-9933-41F7-AD72-E36D92D902EB"/>
  <p:tag name="ISPRING_SCORM_RATE_SLIDES" val="1"/>
  <p:tag name="ISPRING_SCORM_PASSING_SCORE" val="100.0000000000"/>
  <p:tag name="ISPRINGONLINEFOLDERID" val="0"/>
  <p:tag name="ISPRINGONLINEFOLDERPATH" val="Content List"/>
  <p:tag name="ISPRINGCLOUDFOLDERID" val="0"/>
  <p:tag name="ISPRING_PLAYERS_CUSTOMIZATION" val="UEsDBBQAAgAIAHa4w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E0W20iBzn2SKSsAAKVOAAAXAAAAdW5pdmVyc2FsL3VuaXZlcnNhbC5wbmftfAlUU1e7Nh2srbZabSqiDJ/IkEhICqjIlHy1RARUTBAhQKAaIs4IyBCBYGstyhSBkKgM0SBF5hKUMZBaa0ISJaIFpAFSTWKUAJGEKWS6CWrVDuu/6//vXeu/d7nEBTnn7Pd59vO++93vPmfnnN25w+eTRasWmZiYfOK71RtlYvJ+ponJu2MffmA44vMF0dHw6514lM9mk7pu86eGD+9Hf7n9SxOTBuJizZ4Fhs8fHduKjjcxWXLT+P8ddszVKBOTHe6+3l/uSo4YG4ohJkSjYV/DPrP6aenXP6/eTlopPN/p8gPj3ge2tDPvLL9+8OKloPdsrqzbeu38vz8M2rYzK+/Mxg9ONX269v1fUDTH07uPEZjxykFcwtTFhDujF/Bt8utEFzdnF5kwojH68Uhjd52X8vssROdMhxzD0Ch4ptCOyXs3mpnaIwZmJolRk7CnJ+8tcFT6IUmFvd3GY6PB7pfzvkJODskJzYOfGg6c1Pq7Hgdm6uR6Xf2g8YqTyrzcJ59ExBkF+Lc7zTVV6iEEBb9r+HQMdm9Zx+XQdwx//qRCAkouac62MVVFTFC/8dDg54iej1AA45/1GWGgTEu8OC9Y9Ys97PKTlm/USIBENplHTL0STpFQamXilkjNI1NeApvbCmYyyble/DXsljGlQdCT6CE/5CTLtXPikSnhoWlEa3I6L2w4buKn95aa7xI0jhEACNXFW/1M3VSwI5+NJoz2Q9TD063QLJqV7qEVrFgwO/sDogdTDDXwuD3Sl0mbupW4KMNK3WDlMYi5Fr5DTvgcoZqrySKnenLPSxTVbbJHOJJ3bxsWaPC7ye8Lx2uAmYBlIhrsdM9S7d2lFk05pGXY9hoeGztEZyTr1UI9V9FV4o/FwCJg4y08G3nFzuSZdmHaAztiEa7sfTMeq5NdKsC0RiKQpYKENetLmyUKzwqRkq9cXyoqxjbx+vHm0Bh2q7SVOx3gNfWrA9uSfXYifDebo/BrWk1kktofVGHZQcwMMrurtUbeZBD+ZEd7AaUUAWkLXJ4t1OfTcfikHro3ty12DzxijpQ1M1o0w05EN4OTWYl4OAsr1QIWYQXm0aQvReaK5LJP3R8PspqSHhr6jc+W9ANjlKp9+FImmKfGw1gEUBpdHkKZCQTnKC3Yd+LJWlYDmy3aJJLlSa+5d+OqaEB2BOFIfHbsaDVhqSPTai+GbPDwT24tvTSgaX/rh8TBW3lZihoryWZIV0bDkT7pu16mEtGjtK5baU1hEB4bdFmh2/Q4hDLms+acKGfMWl1LLEwjejW3H4dn0VKHWBae+CK+F6/flgM8bq3eN5CcPugEUG1i31a6dury6hFkIvaXWVhlbvyF4v42IJeO6zEFlccZyeTQQQIof7XBad2cEsYk+PRPivE85PvibwmOsvh+NtB0S8+5rCnchItY1CCci6UIoosknTJiBpZ/JK1YYIQHgEWHCptBh+ipqTpVeGBVthTI3zPMb5sYzMFugXXHkpP2IqYtygWoJiP+aKPOfd/AnGqV4BNegmqTTEmwTBotiue0RqO7EzAwoyrDQwNyIHfBTEsBdvB6IzhEoXsQzbDgsUrs8vbuG/3M7XFIE2EQB/oRAkAl1sjBnDnSO+xiwYNpyCCftp9Bla6RbIV1K5BXwPLOs55LBwiHXYetWLFr+b3JT9FTGqnaWlYtCt+nTcgxT0H7ITr19NEq4VduxNg6t/rDBcrI8YUGMVKSohFISFtj6mBh3vK9+Bud4CVxX3aCl7GGgKKVZe93LUhtsiAWYrPvfV3TXgPkOtFhghyij1Pc7dYcovxnLSRToXqsNF8QQibSgDIyf/swv7NsE0+NxdQQPXIbCTp2v2xjJm3kUBExPndo5u4mYeq4KJXlxJoxghdnGQZ+3AQMco8SN1FC/5c8WpuMDgDzKDU8hCqkGWyHWi95l1Cz2lSDZTZA1NIJ1px5euuRK1+vZHOmRcXGuIiDZ9Ik/WB+LMzS1pdMlH6tUklbLSPvF0f25VjvD7F0RWyHWeIe9imZMEN41h8KTxx9MGcZWhqT69XEmeZhTeajs5B2RpAAz7Q25rMNr/LSwn/4c5kx8S2cv9xkCQBh/GU+nw9MNu2cv+bYJaAxA/7+b+T7RoAbq3Uqql5lPGTyn7j8G9qHRiLv/Wdxzv96PwCeNjEYz8cwnv282NTa+sKCCx9d+KT3dssio42fvoPpVfxIxuQ9/xnIUoQ34dzt72+fOZh4fN7kZ3OGXC5PoXxnbV2/fZ/3Bg93I+DJj86eOV65z8fHSOmLNcvyIL2jT+ax7Wys75VftLB4btnbu21XY1nZPI1zZ7ZS/rC6fNlT1J3cXGNXvt5sbY2pGuhBGjlv2+p9xf8tyH81SLxYJaUykzUTbOjwXF+zJUN1J6Yz+X7R8HFU3A6RJq7OLXrA55XRHXBQuGXqsxv0YjecWzSuB/YKPG4OP/swg2e97wO3pAvwVwgV1MDUCwNBkkEi57MAz1i5l9vpV10pJlS9u8+uf7sfDTtd0P6KMOdpNIZx+7G7mW1PwkxB+/bXT6DbwBJolmFOC5xpOqFV3Hbhm3eXu7NbDpINFxusBLxxcSm4JLQqPrs6CrMckwBvhb/SwU1bs5j08FdUCfZ4pR+tetR+Bvo66yrvs4H+CbkNhTw/2rn7vq8ZrViHfGRsFk6uzQeKj78uQaUfadP1XdKVQW3/dEYWXm6zyK3kDQmW2+5w7HVjOQc7nt28w/5vSDjFlfyTPU6C/z/QMw9cfrp4x+u+Czq7vII8Yh7z9yCuayoK/oir/PsBQbRfKg26Fv2tddH2rqdX/ghP8WRgITD2YGX3hN3fs1wK1xxrZaz9W4CtuaCsv2+1tt/xH87wwivA+X/b65r4XvrWv+0fUrIOl/e3gojox//hDNYh7B/OlPFw/2RtXSXX+k0P9y3gPpsVEYWCR1N8wyBAlmLDN8j+TBOHdy6TRaFXcN4QthGM2Xd8KPvPFy+0Sn22QcIDx42zbf7Mg+g1HYL++fa/pBBlxWuWlBolP9Lz2U/v4ZbFc+O63xyl8TaneR5CVTf9nBvCLdi2h/C/Pj8ehUaqf+uHlJ4YqezflOGp1ygz+BtiqrOnOEHNBa+H1pikgW3ZbsyJk6uWGvS75cL3jI+pvu/XrdqY/630TgxBeUtEhBNiONUFbLwsTHgiGc7n4HA7ydEdxbtfBywDhtot8FuUTwJWnBeAcZaE2YdZRkcO+9Tv4NLtS5MfPdP1WSAyafe3vQZfvi4z356aqvjRM+lzieQAaBsdLCB6HFJstFo6cNSm3G/aTNZny4vDjD9B11mxV8mULWtVm6QbmnybutcSC/h7asLsZXEMCcw3txXM7WNjLOM9g9eqwhVuOVNlh1ehCUedSgNah17JNxiB2rULgeTmgAPOLmttt4urQGbmIX/0nHtSloHNnip7xsG4yw3LtaUy1pAvFuNHSi1OGIDLowV55q5xjMMFU2XgVdKiZlB4m7ILKxUxMDCWs1v/aPu28fVcJx/FyrK7nNbsNBZ2n3arZXQNP5Z+lMFwlG7odpKxpVT+V0ddX7m4mUL6vCwZ7Yd3isgv/NZGAJZf9Z1w7iNmK9ZypstqfOmebA7dUKX+LG4ZIACcRKlb6EcsY2xkPgboOdKGMF8QOW0Lyw0CF0pUjlnVNrZ3N1VMhDv2S2cH7NmYdIhvd0LHtqOlr5KSwN8vE7AatI5MTwV4lWlC9o0WjH0P2Igmi49w8wYxBbSotBqAHS+t8ciwHRrud8GGx44tkLSGSzxZsVAe8HsWxstNKBHZioq3VF7vDiGzuWqekiN1n67vrjhBkDx+FcqtHdl7sQ5BeXnE+Ipu+qdnSeC1Zcc4Ta1Ye7YZO1RuiqZEaZPhnDZcbKMnZdyzDgWw5VEu4qgSaV52/Cop02h8VdL62vIoFGCI+Yb3Qo/bIoKirnyMpoDwrUFXPkVT1oC2xiX1tKyNVtHrbKDCVUmTUdqgLFqtcmtdKMAQ3hgEvr17U8Vg2jWYfsLN1o0i4T3IHy2I7xKQkDLKz0HqrjuBr7JwilsTkEvgUQ5JxujbOG2xGTvyKadyfraTbId1J/pm5h+GwyzZZhyCjAa8dQ/4NcSDKK5CIJ0j6E2e8jyJU+CktyWcHtlnb4jSRvAp1LkcJd+JTjB3sL2vaM0TvFYEjNna3qF/V5mvKP/NTrJlUf5WVQOj0V4thlxoIKC/u7LNF+/ch2tHTtrgayRst3E6w/ejgiMszFdh0jwt2SrGls2L7U/ysOXFh1L1c263E8s8M2t4sLX44uLoPkl8fSaoFf+2vHwL8p8Bmfx5MXSwHQBYhj/ivPaPtk+eVlA7Z8eTmCny/J3e4oWcw13ZV1+2r4SmPlxsCu2cfdTh/9WyvKyb27oOX93HCvqvXMK92fDrvcbbXdBOQw0fYVzRLVSMGG/X1Xu64kt1WqG+I9WyXuRCVd2+lQHXPMzyscSLH7kSRK4QyxNPLg9xpa7i+G5phJf9aMa8NRQIJp5TTTcz0yYm7wdQ+AekafKUSPTV4qzmjrEjGdJLJ44+WPhc9k6NBCqs9hKfNw9cIVlCq/J082ltv3oi9zz1ueAgd/E+Du+ecT1J4ct/k+vG5eTTHDf1AzZsNyz49vYXObFELEnpVbZP/vJZAAnBaeXx7lZJs1pBLycDo6CSeM9Rrelu4S+GKTcCFn3b/2U6Fc94BfFjxfWpQQs+ElIo4iD+aiXq5cyruq/qjTeX6oK76x4Zb+BxpbluL80W8SII07lJjDKwz+w7ULjA9HmXcu/0d05fz6owFAj/kkONxZMVGa687TJDToXLJHiPXCRnWhTbR2y4/YAQpZ3owgmCmixjHPgw9eihUhE2/exUjO5xjGVE/pRBQa0fTzQkJ8zswUS18/qC6DB2Td8nPHa4FdTwT96m8Cju41u8oPukjYOxMhQVRdDhyR9cO7hlRNiJmCy56Rfo6b7mzqnhfHl0h2cMhR3CmzZUeg8eahkdYKw6byJ20UUcRFBHn0oO41C5kXA2CFm194rLout8wnSjRCGJVeri+V5JIZ3bLNNJHlSN2F7uWFsw5da9m4X9ATDHDe6Mi3m6VHF5adqTwnj3LQTK/TkVdsfzcYGxB51F0a4A/fKcsx/tB7gEO2bStZtY7y31PBYy8+zmUiYdnDQlPkKWjuE4cyvNrKSMuOB7Bkly2GHcVsuiCiphzuAcnSYlKPM4OSnK0f9yApLkkbEFpn0aYLWIuhLRDbxI14a45uY1Y9F9Pvn3DoAjVyV9koM6COZjbYxjKGcczJXHhcKSXnj8crVd+R3gd6WpCk6KP5OaWiwBpeRXr0Dwstuz+hZs9ysC8wW8/CknZ1iupGQH5UiSAN2pAUtCg86E36ID/Z42RsAyacgPy21WCbwXFQFcOW0M39YC8VicCpipWMmT+POcD7R6UmOmw5jiMXdFezErnj34PJW0HWQNeZd9HBo9uIxE+31XJi12h2jmE0yTobIaszOgjOb5WIIW51WvPH23JSWaUXMIDXCU21WNi82S5lIny6zSehV1QD8VaYay5R0ShZ7z7sFBPGnKtbVgPyjpoiPT50LB80ETfAd4uCrfHr3CC3kkZUAhhhiQKu4nM3hN1YPr8Sq0bjAl6LvwXuB3qE/Lz58lrefRgFuqsOG7P0xAIAs9xx9Aynswmlxal9suYfVtxAvV9rFoQLzUQ4hPTidt6U0UFVOOXmRoRu2gHlm4NSSPb/MZjFECABGWBKht5mP8efeAvD4BJtivaURdiH+eC4/3ZtNw2sW0glRPQnrP7GezeD0gkzbRXsji3YUIxpuUHfI0+TPpcPVycRX59E6YJe52MiiULF1Slld1yYw9+9NC2LMqCQZ5jZGy31EQxZxyCtxrK2PeS8wmHe6dcVDufD4M3M1w/jrnAWfVJh5lwV3gni3IvOyxqnvSukxalHmZAacRgqo7hAHkLI+OAlsxM4CIe7OBs3mUb2xFtoew+MErQK50A91zvEUGEgbzxoh5+Ue0HdzwFz7cgbLM9sgw3sv4qrWg2YhRfhdIsJZD4XURv/V+jigcLcgm+vRZ2Ys8q8fWiR64crbLa9CmCKfx33xZCtIGXnsOXag4hNQOX6oDthkGYC27/cCXG1Mfu1BBzOgLp567sH97RGgTOG1LJZ3gFkqH4FF9u2yR+XAsVQRenGGT/o4Dz0EUICTOA+EHDY4F62t0DZwSz6B34oJEM8sc0113+l1G3q5Jj75L9/ZDPdrFDAaiLCUrZctBAqIomDXtRoy1v7+VWyZYd/aRMT2rvHjmL4rZ9jtHVthLH1vIk33ePKrZK40ne3Cr5GE7XuTnuBm03vpAHYTpUjnXKZl8kRqTqHCdCA7x//RETIpAwH39cg70mzq/T+seY63UIaoO3oHA55l2PGB4qi6p0PZDLyi86EUYx6XnwzGRhf8KvwPX3ISThMxiyIslqU7cKi11WGwwM8G2gjLT3TAvCj8tT67plpNsP+wwzFFXNDrJ8ReMZqBU7Wg0b/l31ROKxtaX8z+9ezGUcSy5VXw/AI7pzqne+WJiF9ON9y5NqXqNlPdquo9y0BvmQkz3f0PFcXd3BEElyTImb1O+18zgrXSdNP1djwLqmCZbGp3m8IeFa4X6uXp926whoSdM3POHDoVZW6f4EZqULqXUqdrX7MWxvzkzCh/in/iD1REE0ibOcp7usR8/R+R14b2NDH+6sRuAsJYum68cFoYhAWeLfeY9bn74zw2eSo0r/VuBAV4JE1IDw/rZX+xhsROnDdPr8Iq0F40kTZm0+lSJQ32yVwGbj7jeFaGA65VwU3m6Xg21TJvsuUfVcKiDgjiP+SJlSVNcAQ14+rZQNya0hOyOX1O0uI9xp2RpvU/clyXxnLA8Lxs4VtXKnZmKhqsHggsvqWB8DAI9UxmQNjJ8jzff3d+/dnAFZaI+lGxOuBB++/HPU1MtjU/8I+fuXb66fMCfxb+PQ9ylbx0hPH5J0Q6BJAT4jQND7XkUpoet6Y+tv+dMyXdxMMuwGDA0sREiIGrZbeHmFVdCDdOstIGaNj2gSLZuNC7oPUhUnsfZPs7MbND4OtRzcQqLhpGkxb8yOkY3b0SgIIk+sQVjgeJs8dEzXW0NY1tzi7KE4cAKE79YUtYjw4QjSm4tAHI2uvUlM1LNrRvthMJglWUnN/E1QdC6XFrCHtK79jIy0wUoIFKqJUcvTfn3oxTZ7SdRH0hEDem5JWyzWzvzsdntFw0rYWq2h6P3vhxjZJ4May4sWoHgJINC/EoGe1zGV4YOD7mI9ybivyxyjm6FmTLKgFwdj0KWaMHV+c4gNUS+mzsBEUREfS9Wuwr7w6Beq0+P0m1qaS/EZa9AgPaQkxblZFNO27YmW0CXhYUOO5EWPwTzbo0ng8LyF4umFsQ1MUf3blJXkELtTu9KmgDHcTl81qxbVT6ViLRz9L+37mXvDhukug/wkIlpCeG/1kXakbN+C5/94euqzJKa1Umry7cZqEVhmsw4sfTD5klpTiXx4bDOrmwzxN3ZCCtfJxL1ck3W4eZw5vwgPHmq1jwMUE7yzSugnCr/9Wysz90WLJCZvj+cwaJ7c5sG0gcX5DUPJAG+5N3bb5O0MCfuAMlblCxbfsA8Bv+wOL42t3UQKoguGh//OE9dmBrwOPoAYHNYE9f6xWgwLlhvPQFmkU0rZR5nyKYtvM12HB0Ws6iI5COClB9u12i9OcBYFsxtugXYrS675BdnWea9iuPUz4tjSNykK2XOvmJAvvx+aswSVUQ3v0sR/QXEIetlHD6gbfXesbZVfQS9wlH+a9iWV+NRGU1CUAq9z77oJDDTu3vtCwFpwOVuxPlssOlBJm2r2POlmzKt85Rn/g8NuMZKbqI2Jk027GNNZ4ujPeGysD+S1eXa+af0kfq5/qVJq03UJOqEpibmf9ZKLAE/ccsUqntk+Hk0k66fgRLG+gljj47EpKz+olUDlka7wwUqM/krS2H46YFoqHElY7yn9umDyr+k3KWEZ6ckp21/hKrQQr9X+fTWkPcxS0VjZ+EfDH/zS/jyo9H7r+7d7XfovWXzY8DrCu8yLZhYC1esHQ2fSogWNr3GoxJitxbxs2vnxCeJI2VW2v2qv57/CnktJpOmvPYGpJNZJi0tEFBS8Xr+r8ri7ASMFdGeeB55JW0TCrPte9p+IQAhPfB6B0f2OgMQ6h+A7n9mehn4myuiB//ba70ubzv/MaKnE5TZ/ad+RgEzp7cjj5e+pfyW8v8GymPnaU8i9VORkaJA6tyvDrI+QRJB3ZzeHk644NmXMqwsvammeA0vhM/eOHVwCGfMH8G57YN6CuEpZUkfL7rpr/3y+AHohxoH53wraSsPsOlV8K6YryLGD4jSRrFWHlf7MPta+XTzUNiwE9sL8Vfyzdgs2kE8OIs8iFemMGdSMvJxg7UumeTU4jH6dlQhdMBO1ghhm/H6b90JKWXfVkhE2QlocoIonKVYo37cInrgb7zFcCsaprxwc6NMBGkOs5T/+jeCHpXl0pCdNvgiHCjEWuLvRzZMFmEZ+bZQC54aTX7XnjPNY58huegnA/THH0iNhX7ElKKpIS2/Ga9BPvF2XlRCTBWvzWDzdKIQ0ZKra9TENMrpncP8abctTWa8xoBuR6KbofSo+s79HzoZO3Pni0yKTUyg2KZsk29P/l6cedk6Sh9qPFuUiwLJgxHIzIsS+RK/hy6LSgCbZAlOMMstDxsJ6apkLL7bniNo0M/F7hj4G4c2RZ7Y2Fce4nvDmUz0SETpolT0nWbqGolkX2tR9CBovd+FKmAoJAvXE4jDH+2F8WYobEueMrawgV8p+GvUDNXT9oNkKJMc+v7R+AsA79a1oNNImGGRCfDlCbHXwCdYG0skBiNQh0yIWrPvx7/GQ3ukoSvFpK9EIsbHjpKA4YAty1yyKYk5CnuoB29oK565LpPlL2BhfECFW3pcCPye5Mqwbqyms6z8sMt4+KrTO8nSiSohkqQ0k1ISOPQad9zfCZpJq/U4wGoDePCc7RB+iy7mHXbNLAK48YgZg7Hr81H7Br8hiSDpkT0PYDx2EyjVsDI8aom9su6stW1ALgUFVOdqAz/G4fugFKk5S3rNk2l2+K8xkwvKPC98m6jeUn5L+f8XyleAe5kEDTudoWlrjHndkOfk3a8kC/5SzUpOWWm+xiM/GvUn9DX/qToeCnrfg/KntUCbwbaGfStGPx1DMT3/06CisYQ68d9T0lsUMOeqmXul3uRX3cDmWz9cLZz9wGOqh0iYHA4OFatfO0kzKpVX8+rZI9vb6Ctr9Kt9Dbln56Wn73gF89m8klElf9Bzt5v3Jcf9j24d3zbvmvyEV49yzs8Hh43slbudkEZfb+17S+gtof8XQgInRE9BAAw/0Z3UqXxkXLTfmH+mc0dGiS7FPw6VNgzCYgz1SSqh/47xplxyO6yCR6aGvmnXWMfeWGjlCbAAwazlFZtOeBUoW3ZUNg7Cbt1R8uHpyeklrh1Pt88Mt4eS2XecfN65Hk4Yiu8QvilFs2wFwrjvZYnEdxjSCIahzl35+OxUifuAnJ6AVSkeGJ8oOaizZ3zIxM8ohVB88ejqsk9Dj+p/+SyAMdIiSh5IRAMc+WmtWuelcM2zW+8t9XzGdVImdqSqHnCCclPgf5KZPYwk0dZCvwyzl/gtyqsJcGpkCPbX+B/ITzDeI40EpSh0IaVHLNM1EzdhoIOKZHSpKGpoq+VatdiJrqenmvlO5BsqX4UOuI81jS8iFhx2tYQSN2TSSNvx6cXYaTNpyzYyTn+YmZrNI0dOtcy4vOmdxG1IUlw0YB3IDXU1m2abdBvMKyY5D9jFNPJbbtr59pBoNracOHxu4WZ7TieekZdaHFU06pqv9VHRt/lRJLxHdCGwwoDs0c10n7EhXicwJE1reaIIibbacobww5sBZCie+jgl7qBdqJNXPuaqD5WZcwQJVZKBaFViVGox+2wezmj1MsBJlFuG3OrYbEWMtMB6RpCl2usJZHYLVx3sNa7d9mYIYpqBfj0o7aORibjahG8at/nlkWzW4tMHP7qWahbGLZFYIHjZxPiKnYuqDNbj0PTt3S7EVsghRez4v7hzOJaolq+lg4kphTP1JwbVF94M5vajyPV+xbHRO/LzozXjVAYJDC3hCqbaJpx/ZFCv2PhWXoso9Ti55aPjaOR6y+jRgnlVcq+D0+kYSzmdbid196tOzeXtPYjPdWMmVJLEm9ClyjAYC8f7GzCPx+XRoA2ofVe8zwIsylb6bXEjJfDuAX1jXabDhpddCy8V5Qj9r0HSyVYVXZwJdgOZvZoTS5Ze1DaCpeub+ILYXLxH7gVlCCzCr3Yqto8TX5AgcjMjxg4oxOvYHdQ/Bblg1gJBr3+bp94S+t9MyBf5C0GrFeq1HfXXumYC3+7TeQvyFuQtyFuQtyBvQd6CvAX5nwty17ihSY7a6S2+znm1o/iycR/lo3ahdrzDf/OyPCubxjUutJftr3Q+Ow0NZ8w+ypqBfILwhixxWdN4+aJZ8OX/wg3GrxrGzBr3BRuvM/m/tvGiYe66zPkdy6kakRUzWZ4iTJmoS+qQPbqcYenu5lZfHNntIg1LszSaW0Lun+jdMAmO001UpM9V9Lf18ZsGokcjLVJWuOnbR93rMIC0qerIjmS1QBhROlrJVT1mVPONXxmeHjVuJOIMi2M/a+3jS3endfsP7GuyFK1TbOjgStMx/ZBM3bOl+h89bwRSlHUwatFclw8sbmdtmPp05OzpLChhIqserXNNV7qaEj0VXTfUQr2uv0Y67jn1a2C95wx19hf7iOtHVQmcRF6Cv+pizlinbqqeeXAohNBbL8MJ1zZPrBxKlBNm2l3h/KJQnVW2YJb4a0PSJ6VcvEEY7bkiu6MiYUfFyPwWPjwUV3RQ6NXVP90Uk92aiFx/aPFzUl0LZlYLZ1k3byVdJ4x9s9Ay+Q6dtA1dirImzGakzz5L7LBIWstPW0TzlMbgeWERoCwUK7seoXlA1D4ot42c5glGi8ZYbamRV1I5bRO6OKHflFfcamLDdQys3xwu5KGZg/KmwamSM27TQd+LKosNwg0uVVldMH57TxXT71UJmyk/SPXi9M9u1FdMXc+ijVzZh0yDsbmnEyAPlBtNh3s3+oPMqrJmB7+kMzbxG+riPI9C+Gr6cc7QelCGQte2zRd0vj5oOKDVtXNf2f5VAol6z+Ae8iMcfoZvfAtCIe7+sYGZrgZiHn8Pg2lgJZ3QpgYjerQtn02se6VV+3B1euP49qlWaJB6dHtnX6+U8DGiJ4/lf7wudPTK/pCI0UiWBWImoNNOVo9ZVMjAmCbj0wfHCpyjARtA4ayNTp1WqJ9r5Eu47LBIAa/TJzctm0GV3z/ajlzpSBlqamdkRXdhdxE7jq+TGoI4yZHZ/sPczIhlEFWPus4fFruLmwiRebQn37MQKdePgpIOg+VPrl4pXplUe2ymqn4ImNlX7jscSXF0arJiOVWPtVs/psvzimCsoGZZt9yuispu3+k1bbCEuWq52sRknML4+ACfSdlfe2IJuSptGgj9shqml6EAQ3db9tf3OdZCf6WglkR15D/RVXUm1kcjd1nAAYjg4HkTONXdDNiuo+mf92LfMyhDl0YOh1eWnjI4qWPuPlx7X+HWsgTR80lO1vTBoXOUzzBN2/1omqPnR5LuH2tWKBpwbs0aCwQaFhGxgidEXiONsf2b92p0l8Cr2auaCD49fTNd261EVQJQJuFcEckb6bXRGBABMFWUKuZXr+rSDGM0qAelsGDY0uCpts8RsvCEoe27qPztmHKg30fHB6gWAaovCGef/dh5UnpUjN+xx7lzoyo02xmI2NYJASm2XHDNLGNYnObGUc2j0T9dKUaPN0IOkdvkeVjLtUJKvxsl0CETpuIEkHnN+zZPPfDvhcnCp1v6nxO53q5zYFZUnYAYZQML33NVHbqdSVvNRcy0mDBvz+HgN5M5A6FJnkcDSmWMaw5bnNb3lRebyeJM+SGdGlxfmfcqgSMzsexXjoIxtG6PIqGezDZEHjZX8XSdlB60e2jXlDL5wsfXjbdo71G1PLLPcwLGDGtqfB8J+mhK0LzumHYO9We+/guM2rizmTsXDgX3p02WWXXMDgm1Q/0aAb71Dmr8Nyv21fHf+Q10SEy/zL03vmHX2H1Oqzg+HLJaep6/1kqq7GIX1vCVlBkKHytuQZceokpgh9iepje3G8Ptw5b4Xj7W9tQXiDtdcUOzyYxaQ4TuGnNRDPAJ08MpQmjWUUX63ir2ByYn20nC7YFawWQVhAf0V8RM8RR8vYY/FquAn2okaFLStfIx487ODEnZd625I6qQqumn2WDeRZIrDydKPxbMmSPt5yjmrMuRzqXEWvEE/U5DrjYNkWn9e3cQnHhzd5/AUbi7ih1RNe3L0vd0CfI0GSMP6FdPHDYxaXHQK6B6lK590j0fGeG9iCahIwGOvCySu3E37B4VMDlfEtvH0l/CDNcWpBVoVqe2jgUF8Tmo6wHRNlRhSCIaub4vmAVTMeLTnDLpCWs2lgprpeMrVcNXSwsc/2DAmhs5Un5i1BB9U0fqD2hdGKIHlEtBxE8Mg1WyUcdF0yEgFgZmfO7+6D5VN2nADcivpWMHcY3g01tAQR02Y+uqpFGVv1U03p4tJoIy93oSseqp+JVJQQBJStmJHU3AzJMewVrPJWFmsurmwpEGSlXaOhWxv8EWuWsepXzO9WmCLWg9KuQX4EkFfGcjAR115cmZqY2iTUFkSVfL4gOaohQAKCnBJ/16gD1HejGeJ6V4nIQ4ZPahKV5l5v7kJKDjUBAS0BtPRyCvPTTumoUYN9XedP0FRcZhri99FtrLF/1Y2NB5IqzSMqXyN2mVojHSsf41eAx5Iuu8T56TX6nNAj8CvEch5GLxi4jlkqHNZV9zDZleXI7GahOeq2vPwRP5HlQpDtGjUGanRvCwjpFx5ClewinaE32YtEp2lDaXug70jeLO3O+nlkYwpF7y1tla4VxtsKo3UtubRdU9pcIOl33xbcSUctNhXE398PMIaM3U+DicSkuj9OCSLF54ACM/EayS35NtJScBcpyjViJYLS77SXYylM1Tbm5sxnZdjldEYpOO97VhHNsbRlRJVKqlaGadRBTl6SoSSQiFpG0c4ACZST2wki8/Yop44XxaYUyqaLUpXN0ITwGeUuScuACfPQXfdLjgSGNAAvh3tSGx7nGQjZFjHHqxhonhOOunHWQccvixaGr6eb4oDEgbCZQw/evXDqwD9SGQ2ZTsWv3IQBA3V1LiS+kwl1U9D4qCbD4W77MzroS2X3Oj+HA7uKtPf19Vl0lLjdnF56xA9PiNr5wzvpeDbl4VJRgNtFg82zkibXDW1f/y+siM/5zH/J58uZTITgdWjVXPD8zJ4ZnOZk3z0yDbMFtEECCHkmNb5umriJGYHzoyairaQYtKC75ncBnb6DJ0aXyd3qfP4LF4c9T7EhUnfhkers7me9gKNiUOIpAk+dkRlaGQXGH8CvNNf24fbqfUPl1hD9WN8nWjj6z0E1YXbhu/6HXT/+PW8A/Cp5RxFoagwjn/q9nv/Mt0FnwdnEWubKqdn4ruuTJVd8rSzY5fufRg3eE4zLkjZOYhICo1SgU8p9DhyOryTWY8n7NxNc+ThpjRx/eJ+JYsER29VGNFvRnaxInPn+mHbljN9qV+Qc6RzvxQPnBOfjo1YBffUMFeOxeJKhH6XoN8q7illTF1slMMZoTegalwMGVqeMzwFcuKO6vMH/ZWUSmyqwTL5qiruK27ZU0vEn9/HlWfUDX2PMFNQw15RsIMmKl7nv3H46nqcFV4+C3ZbkCHZRU/+mk04XH0kiQXsP+l9emyvWt4ZIE4sY46e5aafCfx9uV1W5Kvj0gl7q8m46Dyh1ZJ7o6BR8KeT3JW+lk2L71sHD3lCTZUGQPGL42R+TeDQJkrLJN//yb4838jP1/cMDzukz7pwxvblBbk9HN1EBzaj9R6Dp+eTxh1j+j5wMqm+ueTfIYVoUWTNBIRxL9hQIuQ1BdbqPMbv0ReuwR0D/hr43FDpw31LjPVWM32yB0ubp8yN/LopXROlj+f1TdP3WvU7MhPaPhR54WIOLGxuWrlc+1arPR53Dfql7LX6hdLL5W4QGKoeDNppzUX1CMUtF4SqZM4lG8ejqznQxu7qZxI8tLbZS8lUqwaGIlWbMRIEloq4gxF+DH4IDFdX/rtSHxk1fRAkYCxxFigysYOBauYGqrqdvQS01sy66vKQPhUoKlBnPRd5E+Lm5jqdmbKdtDP1dpBvjZcZYjEpDTZodwS9lXLlKe7ut+br4Pe/WGuWRYhTlLsos6gmiqnh7JSc6r56hBDbb7viE39b3Va427gW/W6kXry6Z22gn3UkZCfloqv05MmrCrNle71N70KlYb1hXqPnFn/ZF3/XEpn4whEF22sVM2YnDrlL2kqXiRMU0dLYogscE7rNTesNDf2FB0uSqvCGl+sJHPUfxVPxPUE1U/NhJIl8W1ZenTaGA04PqLvEp7G6qDpmVRNJ40htovpt+2p18/VW0XkFyT4GdcxO4a29U8Exw4d0sbrNfWiq7Qn4akjgdS2+bd2zTaq/NHkhF6YccHTiPr7d/10KkvkJIf51ZPV0zPDzxQ8KMXhnT8+dsjT6sM/mn8p2lafye+z9FZJnxvPFtcf/4pzGeinm0nXv3zXmp/9eoUfkpRqwO5IflpO4ZYYzT4gHv/3028J57Ky9Au3vIshne3/Ntp43Bexw7tu89ff/gdQSwMEFAACAAgATRbbSM2INdtNAAAAagAAABsAAAB1bml2ZXJzYWwvdW5pdmVyc2FsLnBuZy54bWyzsa/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简约大气商务模板"/>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1666</TotalTime>
  <Words>1401</Words>
  <Application>Microsoft Office PowerPoint</Application>
  <PresentationFormat>自定义</PresentationFormat>
  <Paragraphs>276</Paragraphs>
  <Slides>16</Slides>
  <Notes>12</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简约大气商务模板</dc:title>
  <dc:creator>勾鑫宇</dc:creator>
  <cp:lastModifiedBy>USER</cp:lastModifiedBy>
  <cp:revision>174</cp:revision>
  <dcterms:created xsi:type="dcterms:W3CDTF">2016-06-23T11:48:16Z</dcterms:created>
  <dcterms:modified xsi:type="dcterms:W3CDTF">2017-09-15T19:20:59Z</dcterms:modified>
</cp:coreProperties>
</file>